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87"/>
  </p:notesMasterIdLst>
  <p:handoutMasterIdLst>
    <p:handoutMasterId r:id="rId88"/>
  </p:handoutMasterIdLst>
  <p:sldIdLst>
    <p:sldId id="399" r:id="rId2"/>
    <p:sldId id="400" r:id="rId3"/>
    <p:sldId id="402" r:id="rId4"/>
    <p:sldId id="401" r:id="rId5"/>
    <p:sldId id="274" r:id="rId6"/>
    <p:sldId id="271" r:id="rId7"/>
    <p:sldId id="275" r:id="rId8"/>
    <p:sldId id="277" r:id="rId9"/>
    <p:sldId id="279" r:id="rId10"/>
    <p:sldId id="281" r:id="rId11"/>
    <p:sldId id="282" r:id="rId12"/>
    <p:sldId id="339" r:id="rId13"/>
    <p:sldId id="283" r:id="rId14"/>
    <p:sldId id="340" r:id="rId15"/>
    <p:sldId id="318" r:id="rId16"/>
    <p:sldId id="284" r:id="rId17"/>
    <p:sldId id="285" r:id="rId18"/>
    <p:sldId id="341" r:id="rId19"/>
    <p:sldId id="286" r:id="rId20"/>
    <p:sldId id="287" r:id="rId21"/>
    <p:sldId id="342" r:id="rId22"/>
    <p:sldId id="288" r:id="rId23"/>
    <p:sldId id="289" r:id="rId24"/>
    <p:sldId id="290" r:id="rId25"/>
    <p:sldId id="344" r:id="rId26"/>
    <p:sldId id="345" r:id="rId27"/>
    <p:sldId id="346" r:id="rId28"/>
    <p:sldId id="347" r:id="rId29"/>
    <p:sldId id="294" r:id="rId30"/>
    <p:sldId id="348" r:id="rId31"/>
    <p:sldId id="343" r:id="rId32"/>
    <p:sldId id="350" r:id="rId33"/>
    <p:sldId id="351" r:id="rId34"/>
    <p:sldId id="352" r:id="rId35"/>
    <p:sldId id="354" r:id="rId36"/>
    <p:sldId id="355" r:id="rId37"/>
    <p:sldId id="356" r:id="rId38"/>
    <p:sldId id="357" r:id="rId39"/>
    <p:sldId id="358" r:id="rId40"/>
    <p:sldId id="349" r:id="rId41"/>
    <p:sldId id="403" r:id="rId42"/>
    <p:sldId id="404" r:id="rId43"/>
    <p:sldId id="405" r:id="rId44"/>
    <p:sldId id="406" r:id="rId45"/>
    <p:sldId id="407" r:id="rId46"/>
    <p:sldId id="408" r:id="rId47"/>
    <p:sldId id="409" r:id="rId48"/>
    <p:sldId id="410" r:id="rId49"/>
    <p:sldId id="411" r:id="rId50"/>
    <p:sldId id="412" r:id="rId51"/>
    <p:sldId id="413" r:id="rId52"/>
    <p:sldId id="414" r:id="rId53"/>
    <p:sldId id="415" r:id="rId54"/>
    <p:sldId id="416" r:id="rId55"/>
    <p:sldId id="417" r:id="rId56"/>
    <p:sldId id="418" r:id="rId57"/>
    <p:sldId id="419" r:id="rId58"/>
    <p:sldId id="420" r:id="rId59"/>
    <p:sldId id="421" r:id="rId60"/>
    <p:sldId id="422" r:id="rId61"/>
    <p:sldId id="423" r:id="rId62"/>
    <p:sldId id="424" r:id="rId63"/>
    <p:sldId id="425" r:id="rId64"/>
    <p:sldId id="426" r:id="rId65"/>
    <p:sldId id="427" r:id="rId66"/>
    <p:sldId id="428" r:id="rId67"/>
    <p:sldId id="429" r:id="rId68"/>
    <p:sldId id="430" r:id="rId69"/>
    <p:sldId id="431" r:id="rId70"/>
    <p:sldId id="432" r:id="rId71"/>
    <p:sldId id="433" r:id="rId72"/>
    <p:sldId id="434" r:id="rId73"/>
    <p:sldId id="435" r:id="rId74"/>
    <p:sldId id="436" r:id="rId75"/>
    <p:sldId id="437" r:id="rId76"/>
    <p:sldId id="438" r:id="rId77"/>
    <p:sldId id="439" r:id="rId78"/>
    <p:sldId id="440" r:id="rId79"/>
    <p:sldId id="441" r:id="rId80"/>
    <p:sldId id="442" r:id="rId81"/>
    <p:sldId id="443" r:id="rId82"/>
    <p:sldId id="444" r:id="rId83"/>
    <p:sldId id="445" r:id="rId84"/>
    <p:sldId id="446" r:id="rId85"/>
    <p:sldId id="447" r:id="rId86"/>
  </p:sldIdLst>
  <p:sldSz cx="9144000" cy="6858000" type="screen4x3"/>
  <p:notesSz cx="7077075" cy="9363075"/>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3"/>
    <a:srgbClr val="FFFF81"/>
    <a:srgbClr val="FFCC99"/>
    <a:srgbClr val="CFE3F3"/>
    <a:srgbClr val="BDA9E5"/>
    <a:srgbClr val="CCFFFF"/>
    <a:srgbClr val="CCEC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0" autoAdjust="0"/>
    <p:restoredTop sz="70787" autoAdjust="0"/>
  </p:normalViewPr>
  <p:slideViewPr>
    <p:cSldViewPr>
      <p:cViewPr varScale="1">
        <p:scale>
          <a:sx n="52" d="100"/>
          <a:sy n="52" d="100"/>
        </p:scale>
        <p:origin x="1758" y="60"/>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65463" cy="468313"/>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3" name="Date Placeholder 2"/>
          <p:cNvSpPr>
            <a:spLocks noGrp="1"/>
          </p:cNvSpPr>
          <p:nvPr>
            <p:ph type="dt" sz="quarter" idx="1"/>
          </p:nvPr>
        </p:nvSpPr>
        <p:spPr bwMode="auto">
          <a:xfrm>
            <a:off x="4010025" y="0"/>
            <a:ext cx="3065463" cy="468313"/>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r" defTabSz="938920" eaLnBrk="1" hangingPunct="1">
              <a:defRPr sz="1200">
                <a:latin typeface="Arial" charset="0"/>
                <a:ea typeface="ヒラギノ角ゴ Pro W3" pitchFamily="-111" charset="-128"/>
                <a:cs typeface="+mn-cs"/>
              </a:defRPr>
            </a:lvl1pPr>
          </a:lstStyle>
          <a:p>
            <a:pPr>
              <a:defRPr/>
            </a:pPr>
            <a:fld id="{7209460A-E4EC-4D09-91B8-6F02E2315146}" type="datetime1">
              <a:rPr lang="en-US"/>
              <a:pPr>
                <a:defRPr/>
              </a:pPr>
              <a:t>11/14/2018</a:t>
            </a:fld>
            <a:endParaRPr lang="en-US" dirty="0"/>
          </a:p>
        </p:txBody>
      </p:sp>
      <p:sp>
        <p:nvSpPr>
          <p:cNvPr id="4" name="Footer Placeholder 3"/>
          <p:cNvSpPr>
            <a:spLocks noGrp="1"/>
          </p:cNvSpPr>
          <p:nvPr>
            <p:ph type="ftr" sz="quarter" idx="2"/>
          </p:nvPr>
        </p:nvSpPr>
        <p:spPr bwMode="auto">
          <a:xfrm>
            <a:off x="0" y="8893175"/>
            <a:ext cx="3065463" cy="468313"/>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5" name="Slide Number Placeholder 4"/>
          <p:cNvSpPr>
            <a:spLocks noGrp="1"/>
          </p:cNvSpPr>
          <p:nvPr>
            <p:ph type="sldNum" sz="quarter" idx="3"/>
          </p:nvPr>
        </p:nvSpPr>
        <p:spPr bwMode="auto">
          <a:xfrm>
            <a:off x="4010025" y="8893175"/>
            <a:ext cx="3065463" cy="468313"/>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r" defTabSz="938920" eaLnBrk="1" hangingPunct="1">
              <a:defRPr sz="1200" smtClean="0"/>
            </a:lvl1pPr>
          </a:lstStyle>
          <a:p>
            <a:pPr>
              <a:defRPr/>
            </a:pPr>
            <a:fld id="{B77C4E44-C3EA-42B4-9CCF-6B26CEF1CA5D}" type="slidenum">
              <a:rPr lang="en-US" altLang="en-US"/>
              <a:pPr>
                <a:defRPr/>
              </a:pPr>
              <a:t>‹#›</a:t>
            </a:fld>
            <a:endParaRPr lang="en-US" altLang="en-US" dirty="0"/>
          </a:p>
        </p:txBody>
      </p:sp>
    </p:spTree>
    <p:extLst>
      <p:ext uri="{BB962C8B-B14F-4D97-AF65-F5344CB8AC3E}">
        <p14:creationId xmlns:p14="http://schemas.microsoft.com/office/powerpoint/2010/main" val="38569494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3410" name="Rectangle 2"/>
          <p:cNvSpPr>
            <a:spLocks noGrp="1" noChangeArrowheads="1"/>
          </p:cNvSpPr>
          <p:nvPr>
            <p:ph type="hdr" sz="quarter"/>
          </p:nvPr>
        </p:nvSpPr>
        <p:spPr bwMode="auto">
          <a:xfrm>
            <a:off x="0" y="0"/>
            <a:ext cx="3065463" cy="468313"/>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273411" name="Rectangle 3"/>
          <p:cNvSpPr>
            <a:spLocks noGrp="1" noChangeArrowheads="1"/>
          </p:cNvSpPr>
          <p:nvPr>
            <p:ph type="dt" idx="1"/>
          </p:nvPr>
        </p:nvSpPr>
        <p:spPr bwMode="auto">
          <a:xfrm>
            <a:off x="4010025" y="0"/>
            <a:ext cx="3065463" cy="468313"/>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r" defTabSz="938920" eaLnBrk="1" hangingPunct="1">
              <a:defRPr sz="1200">
                <a:latin typeface="Arial" charset="0"/>
                <a:ea typeface="ヒラギノ角ゴ Pro W3" pitchFamily="-111" charset="-128"/>
                <a:cs typeface="+mn-cs"/>
              </a:defRPr>
            </a:lvl1pPr>
          </a:lstStyle>
          <a:p>
            <a:pPr>
              <a:defRPr/>
            </a:pPr>
            <a:endParaRPr lang="en-US" dirty="0"/>
          </a:p>
        </p:txBody>
      </p:sp>
      <p:sp>
        <p:nvSpPr>
          <p:cNvPr id="2052" name="Rectangle 4"/>
          <p:cNvSpPr>
            <a:spLocks noGrp="1" noRot="1" noChangeAspect="1" noChangeArrowheads="1" noTextEdit="1"/>
          </p:cNvSpPr>
          <p:nvPr>
            <p:ph type="sldImg" idx="2"/>
          </p:nvPr>
        </p:nvSpPr>
        <p:spPr bwMode="auto">
          <a:xfrm>
            <a:off x="1198563" y="701675"/>
            <a:ext cx="4679950" cy="35115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3" name="Rectangle 5"/>
          <p:cNvSpPr>
            <a:spLocks noGrp="1" noChangeArrowheads="1"/>
          </p:cNvSpPr>
          <p:nvPr>
            <p:ph type="body" sz="quarter" idx="3"/>
          </p:nvPr>
        </p:nvSpPr>
        <p:spPr bwMode="auto">
          <a:xfrm>
            <a:off x="708025" y="4448175"/>
            <a:ext cx="5661025" cy="4213225"/>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73414" name="Rectangle 6"/>
          <p:cNvSpPr>
            <a:spLocks noGrp="1" noChangeArrowheads="1"/>
          </p:cNvSpPr>
          <p:nvPr>
            <p:ph type="ftr" sz="quarter" idx="4"/>
          </p:nvPr>
        </p:nvSpPr>
        <p:spPr bwMode="auto">
          <a:xfrm>
            <a:off x="0" y="8893175"/>
            <a:ext cx="3065463" cy="468313"/>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273415" name="Rectangle 7"/>
          <p:cNvSpPr>
            <a:spLocks noGrp="1" noChangeArrowheads="1"/>
          </p:cNvSpPr>
          <p:nvPr>
            <p:ph type="sldNum" sz="quarter" idx="5"/>
          </p:nvPr>
        </p:nvSpPr>
        <p:spPr bwMode="auto">
          <a:xfrm>
            <a:off x="4010025" y="8893175"/>
            <a:ext cx="3065463" cy="468313"/>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r" defTabSz="938920" eaLnBrk="1" hangingPunct="1">
              <a:defRPr sz="1200" smtClean="0"/>
            </a:lvl1pPr>
          </a:lstStyle>
          <a:p>
            <a:pPr>
              <a:defRPr/>
            </a:pPr>
            <a:fld id="{3359A83C-C081-452C-A522-6E76424C1D48}" type="slidenum">
              <a:rPr lang="en-US" altLang="en-US"/>
              <a:pPr>
                <a:defRPr/>
              </a:pPr>
              <a:t>‹#›</a:t>
            </a:fld>
            <a:endParaRPr lang="en-US" altLang="en-US" dirty="0"/>
          </a:p>
        </p:txBody>
      </p:sp>
    </p:spTree>
    <p:extLst>
      <p:ext uri="{BB962C8B-B14F-4D97-AF65-F5344CB8AC3E}">
        <p14:creationId xmlns:p14="http://schemas.microsoft.com/office/powerpoint/2010/main" val="34947156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pitchFamily="-111" charset="-128"/>
      </a:defRPr>
    </a:lvl1pPr>
    <a:lvl2pPr marL="4572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2pPr>
    <a:lvl3pPr marL="9144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a:t>
            </a:fld>
            <a:endParaRPr lang="en-US" altLang="en-US" dirty="0"/>
          </a:p>
        </p:txBody>
      </p:sp>
    </p:spTree>
    <p:extLst>
      <p:ext uri="{BB962C8B-B14F-4D97-AF65-F5344CB8AC3E}">
        <p14:creationId xmlns:p14="http://schemas.microsoft.com/office/powerpoint/2010/main" val="3980528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LiveCDs give an attacker a greater array of tools than could be loaded onto a floppy disk, such as scanners, sniffers, vulnerability exploits, forensic tools, drive imagers, password crackers, and so on. These sets of tools are too numerous to list here and are changing every day.</a:t>
            </a:r>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C4378ABC-2B8D-464B-981E-080C05C952A4}" type="slidenum">
              <a:rPr lang="en-US" altLang="en-US"/>
              <a:pPr>
                <a:spcBef>
                  <a:spcPct val="0"/>
                </a:spcBef>
              </a:pPr>
              <a:t>13</a:t>
            </a:fld>
            <a:endParaRPr lang="en-US" altLang="en-US" dirty="0"/>
          </a:p>
        </p:txBody>
      </p:sp>
    </p:spTree>
    <p:extLst>
      <p:ext uri="{BB962C8B-B14F-4D97-AF65-F5344CB8AC3E}">
        <p14:creationId xmlns:p14="http://schemas.microsoft.com/office/powerpoint/2010/main" val="8026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These bootable operating systems could also be custom built to contain any tool that runs under Linux, allowing an attacker to build a standard bootable attack image or a standard bootable forensic image, or something customized for the tools he likes to use. </a:t>
            </a:r>
          </a:p>
          <a:p>
            <a:r>
              <a:rPr lang="en-US" altLang="en-US" dirty="0" smtClean="0">
                <a:latin typeface="Arial" panose="020B0604020202020204" pitchFamily="34" charset="0"/>
                <a:ea typeface="ヒラギノ角ゴ Pro W3" pitchFamily="-112" charset="-128"/>
              </a:rPr>
              <a:t>Bootable USB flash drives emulate the function of a CD-ROM and provide a device that is both physically smaller and logically larger. Made bootable, these devices can contain entire specialized operating systems, and unlike a bootable CD-ROM, these devices can also be written to, providing an offload point for collected data if an attacker chooses to leave the device and return later.</a:t>
            </a:r>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6A9BDE9A-1966-46B9-81FD-06631FF644AE}" type="slidenum">
              <a:rPr lang="en-US" altLang="en-US"/>
              <a:pPr>
                <a:spcBef>
                  <a:spcPct val="0"/>
                </a:spcBef>
              </a:pPr>
              <a:t>14</a:t>
            </a:fld>
            <a:endParaRPr lang="en-US" altLang="en-US" dirty="0"/>
          </a:p>
        </p:txBody>
      </p:sp>
    </p:spTree>
    <p:extLst>
      <p:ext uri="{BB962C8B-B14F-4D97-AF65-F5344CB8AC3E}">
        <p14:creationId xmlns:p14="http://schemas.microsoft.com/office/powerpoint/2010/main" val="1198304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This is only a sample collection of LiveCDs.</a:t>
            </a:r>
          </a:p>
          <a:p>
            <a:r>
              <a:rPr lang="en-US" altLang="en-US" dirty="0" smtClean="0">
                <a:latin typeface="Arial" panose="020B0604020202020204" pitchFamily="34" charset="0"/>
                <a:ea typeface="ヒラギノ角ゴ Pro W3" pitchFamily="-112" charset="-128"/>
              </a:rPr>
              <a:t>The best resource is to search the Internet for popular LiveCD distributions like Kali/Backtrack, knoppix, and PHLAK.</a:t>
            </a:r>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3062A4A1-CE4A-4743-9213-CADEC2B2420E}" type="slidenum">
              <a:rPr lang="en-US" altLang="en-US"/>
              <a:pPr>
                <a:spcBef>
                  <a:spcPct val="0"/>
                </a:spcBef>
              </a:pPr>
              <a:t>15</a:t>
            </a:fld>
            <a:endParaRPr lang="en-US" altLang="en-US" dirty="0"/>
          </a:p>
        </p:txBody>
      </p:sp>
    </p:spTree>
    <p:extLst>
      <p:ext uri="{BB962C8B-B14F-4D97-AF65-F5344CB8AC3E}">
        <p14:creationId xmlns:p14="http://schemas.microsoft.com/office/powerpoint/2010/main" val="3476263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From an attacker’s perspective, drive imaging software is useful because it pulls all information from a computer’s hard drive while still leaving the machine in its original state.</a:t>
            </a: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200ECF5C-9940-425A-B62D-F641908BBAE5}" type="slidenum">
              <a:rPr lang="en-US" altLang="en-US"/>
              <a:pPr>
                <a:spcBef>
                  <a:spcPct val="0"/>
                </a:spcBef>
              </a:pPr>
              <a:t>16</a:t>
            </a:fld>
            <a:endParaRPr lang="en-US" altLang="en-US" dirty="0"/>
          </a:p>
        </p:txBody>
      </p:sp>
    </p:spTree>
    <p:extLst>
      <p:ext uri="{BB962C8B-B14F-4D97-AF65-F5344CB8AC3E}">
        <p14:creationId xmlns:p14="http://schemas.microsoft.com/office/powerpoint/2010/main" val="2387269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a typeface="ヒラギノ角ゴ Pro W3" pitchFamily="-112" charset="-128"/>
            </a:endParaRPr>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508B55B5-5FC0-46A0-95E4-1094FD564740}" type="slidenum">
              <a:rPr lang="en-US" altLang="en-US"/>
              <a:pPr>
                <a:spcBef>
                  <a:spcPct val="0"/>
                </a:spcBef>
              </a:pPr>
              <a:t>17</a:t>
            </a:fld>
            <a:endParaRPr lang="en-US" altLang="en-US" dirty="0"/>
          </a:p>
        </p:txBody>
      </p:sp>
    </p:spTree>
    <p:extLst>
      <p:ext uri="{BB962C8B-B14F-4D97-AF65-F5344CB8AC3E}">
        <p14:creationId xmlns:p14="http://schemas.microsoft.com/office/powerpoint/2010/main" val="13232224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Besides physically securing access to your computers, you can do very little to prevent drive imaging, but you can minimize its impact. The use of encryption even for a few important files provides protection. Full encryption of the drive protects all files stored on it. Alternatively, placing files on a centralized file server keeps them from being imaged from an individual machine, but if an attacker is able to image the file server, the data will be copied.</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Depending on the company’s quality and frequency of backing up critical systems, a DoS attack using these methods can have lasting effects.</a:t>
            </a:r>
          </a:p>
          <a:p>
            <a:r>
              <a:rPr lang="en-US" altLang="en-US" dirty="0" smtClean="0">
                <a:latin typeface="Arial" panose="020B0604020202020204" pitchFamily="34" charset="0"/>
                <a:ea typeface="ヒラギノ角ゴ Pro W3" pitchFamily="-112" charset="-128"/>
              </a:rPr>
              <a:t>Physical access can negate almost all the security that the network attempts to provide. Considering this, you must determine the level of physical access that attackers might obtain. Of special consideration are persons with authorized access to the building but who are not authorized users of the systems. Janitorial personnel and others have authorized access to many areas, but they do not have authorized system access. An attacker could pose as one of these individuals or attempt to gain access to the facilities through them.</a:t>
            </a: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1BED0539-CC60-47E5-B8E4-36DB5757D6F1}" type="slidenum">
              <a:rPr lang="en-US" altLang="en-US"/>
              <a:pPr>
                <a:spcBef>
                  <a:spcPct val="0"/>
                </a:spcBef>
              </a:pPr>
              <a:t>18</a:t>
            </a:fld>
            <a:endParaRPr lang="en-US" altLang="en-US" dirty="0"/>
          </a:p>
        </p:txBody>
      </p:sp>
    </p:spTree>
    <p:extLst>
      <p:ext uri="{BB962C8B-B14F-4D97-AF65-F5344CB8AC3E}">
        <p14:creationId xmlns:p14="http://schemas.microsoft.com/office/powerpoint/2010/main" val="18488646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a typeface="ヒラギノ角ゴ Pro W3" pitchFamily="-112" charset="-128"/>
            </a:endParaRP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F267B975-9297-46CD-8EA7-529E80E6561A}" type="slidenum">
              <a:rPr lang="en-US" altLang="en-US"/>
              <a:pPr>
                <a:spcBef>
                  <a:spcPct val="0"/>
                </a:spcBef>
              </a:pPr>
              <a:t>19</a:t>
            </a:fld>
            <a:endParaRPr lang="en-US" altLang="en-US" dirty="0"/>
          </a:p>
        </p:txBody>
      </p:sp>
    </p:spTree>
    <p:extLst>
      <p:ext uri="{BB962C8B-B14F-4D97-AF65-F5344CB8AC3E}">
        <p14:creationId xmlns:p14="http://schemas.microsoft.com/office/powerpoint/2010/main" val="3126948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These barriers provide the foundation upon which all other security initiatives are based, but the security must be designed carefully, as an attacker has to find only a single gap to gain access.</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Walls provide barriers to physical access to company assets. Bollards are small and round concrete pillars that are constructed and placed around a building to protect it from being damaged by someone driving a vehicle into the side of the building, or getting close and using a car bomb.</a:t>
            </a: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360C9E11-4FDC-486A-B6D6-5C141815DFEB}" type="slidenum">
              <a:rPr lang="en-US" altLang="en-US"/>
              <a:pPr>
                <a:spcBef>
                  <a:spcPct val="0"/>
                </a:spcBef>
              </a:pPr>
              <a:t>20</a:t>
            </a:fld>
            <a:endParaRPr lang="en-US" altLang="en-US" dirty="0"/>
          </a:p>
        </p:txBody>
      </p:sp>
    </p:spTree>
    <p:extLst>
      <p:ext uri="{BB962C8B-B14F-4D97-AF65-F5344CB8AC3E}">
        <p14:creationId xmlns:p14="http://schemas.microsoft.com/office/powerpoint/2010/main" val="610309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a typeface="ヒラギノ角ゴ Pro W3" pitchFamily="-112" charset="-128"/>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335D1402-8D49-4E65-9D41-AB3974F334C9}" type="slidenum">
              <a:rPr lang="en-US" altLang="en-US"/>
              <a:pPr>
                <a:spcBef>
                  <a:spcPct val="0"/>
                </a:spcBef>
              </a:pPr>
              <a:t>21</a:t>
            </a:fld>
            <a:endParaRPr lang="en-US" altLang="en-US" dirty="0"/>
          </a:p>
        </p:txBody>
      </p:sp>
    </p:spTree>
    <p:extLst>
      <p:ext uri="{BB962C8B-B14F-4D97-AF65-F5344CB8AC3E}">
        <p14:creationId xmlns:p14="http://schemas.microsoft.com/office/powerpoint/2010/main" val="26515581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To increase security against physical intrusion, higher fences can be employed. A fence that is three to four feet in height will deter casual or accidental trespassers. Six to seven feet will deter a general intruder. To deter more determined intruders, a minimum height of eight feet is recommended with the addition of barbed wire or razor wire on top for extreme levels of deterrence.</a:t>
            </a: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2699AE9F-36D9-4191-9C99-815155E0CE9C}" type="slidenum">
              <a:rPr lang="en-US" altLang="en-US"/>
              <a:pPr>
                <a:spcBef>
                  <a:spcPct val="0"/>
                </a:spcBef>
              </a:pPr>
              <a:t>22</a:t>
            </a:fld>
            <a:endParaRPr lang="en-US" altLang="en-US" dirty="0"/>
          </a:p>
        </p:txBody>
      </p:sp>
    </p:spTree>
    <p:extLst>
      <p:ext uri="{BB962C8B-B14F-4D97-AF65-F5344CB8AC3E}">
        <p14:creationId xmlns:p14="http://schemas.microsoft.com/office/powerpoint/2010/main" val="287984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TextEdit="1"/>
          </p:cNvSpPr>
          <p:nvPr>
            <p:ph type="sldImg"/>
          </p:nvPr>
        </p:nvSpPr>
        <p:spPr>
          <a:ln/>
        </p:spPr>
      </p:sp>
      <p:sp>
        <p:nvSpPr>
          <p:cNvPr id="9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u="sng" dirty="0" smtClean="0">
                <a:latin typeface="Arial" panose="020B0604020202020204" pitchFamily="34" charset="0"/>
                <a:ea typeface="ヒラギノ角ゴ Pro W3" pitchFamily="-112" charset="-128"/>
              </a:rPr>
              <a:t>Access tokens</a:t>
            </a:r>
            <a:r>
              <a:rPr lang="en-US" altLang="en-US" dirty="0" smtClean="0">
                <a:latin typeface="Arial" panose="020B0604020202020204" pitchFamily="34" charset="0"/>
                <a:ea typeface="ヒラギノ角ゴ Pro W3" pitchFamily="-112" charset="-128"/>
              </a:rPr>
              <a:t> – This is defined as “something you have.”</a:t>
            </a:r>
          </a:p>
          <a:p>
            <a:r>
              <a:rPr lang="en-US" altLang="en-US" u="sng" dirty="0" smtClean="0">
                <a:latin typeface="Arial" panose="020B0604020202020204" pitchFamily="34" charset="0"/>
                <a:ea typeface="ヒラギノ角ゴ Pro W3" pitchFamily="-112" charset="-128"/>
              </a:rPr>
              <a:t>Autoplay</a:t>
            </a:r>
            <a:r>
              <a:rPr lang="en-US" altLang="en-US" dirty="0" smtClean="0">
                <a:latin typeface="Arial" panose="020B0604020202020204" pitchFamily="34" charset="0"/>
                <a:ea typeface="ヒラギノ角ゴ Pro W3" pitchFamily="-112" charset="-128"/>
              </a:rPr>
              <a:t> – This is a feature designed as a convenience for users, so that when a CD/DVD or USB containing an application is inserted, the computer instantly prompts for input versus requiring the user to explore the device filesystem and find the executable file.</a:t>
            </a:r>
          </a:p>
          <a:p>
            <a:r>
              <a:rPr lang="en-US" altLang="en-US" u="sng" dirty="0" smtClean="0">
                <a:latin typeface="Arial" panose="020B0604020202020204" pitchFamily="34" charset="0"/>
                <a:ea typeface="ヒラギノ角ゴ Pro W3" pitchFamily="-112" charset="-128"/>
              </a:rPr>
              <a:t>Biometrics</a:t>
            </a:r>
            <a:r>
              <a:rPr lang="en-US" altLang="en-US" dirty="0" smtClean="0">
                <a:latin typeface="Arial" panose="020B0604020202020204" pitchFamily="34" charset="0"/>
                <a:ea typeface="ヒラギノ角ゴ Pro W3" pitchFamily="-112" charset="-128"/>
              </a:rPr>
              <a:t> – Used to verify an individual’s identity to the system or network using something unique about the individual, such as a fingerprint, for the verification process. Examples include fingerprints, retinal scans, hand and facial geometry, and voice analysis.</a:t>
            </a:r>
          </a:p>
          <a:p>
            <a:r>
              <a:rPr lang="en-US" altLang="en-US" u="sng" dirty="0" smtClean="0">
                <a:latin typeface="Arial" panose="020B0604020202020204" pitchFamily="34" charset="0"/>
                <a:ea typeface="ヒラギノ角ゴ Pro W3" pitchFamily="-112" charset="-128"/>
              </a:rPr>
              <a:t>BIOS passwords</a:t>
            </a:r>
            <a:r>
              <a:rPr lang="en-US" altLang="en-US" dirty="0" smtClean="0">
                <a:latin typeface="Arial" panose="020B0604020202020204" pitchFamily="34" charset="0"/>
                <a:ea typeface="ヒラギノ角ゴ Pro W3" pitchFamily="-112" charset="-128"/>
              </a:rPr>
              <a:t> –  Password protection that allows you to boot the machine but requires a password to edit any BIOS settings.</a:t>
            </a:r>
          </a:p>
          <a:p>
            <a:r>
              <a:rPr lang="en-US" altLang="en-US" u="sng" dirty="0" smtClean="0">
                <a:latin typeface="Arial" panose="020B0604020202020204" pitchFamily="34" charset="0"/>
                <a:ea typeface="ヒラギノ角ゴ Pro W3" pitchFamily="-112" charset="-128"/>
              </a:rPr>
              <a:t>Bootdisk</a:t>
            </a:r>
            <a:r>
              <a:rPr lang="en-US" altLang="en-US" dirty="0" smtClean="0">
                <a:latin typeface="Arial" panose="020B0604020202020204" pitchFamily="34" charset="0"/>
                <a:ea typeface="ヒラギノ角ゴ Pro W3" pitchFamily="-112" charset="-128"/>
              </a:rPr>
              <a:t> – Any media used to boot a computer into an operating system that is not the native OS on its hard drive could be classified as a bootdisk.</a:t>
            </a:r>
          </a:p>
          <a:p>
            <a:r>
              <a:rPr lang="en-US" altLang="en-US" u="sng" dirty="0" smtClean="0">
                <a:latin typeface="Arial" panose="020B0604020202020204" pitchFamily="34" charset="0"/>
                <a:ea typeface="ヒラギノ角ゴ Pro W3" pitchFamily="-112" charset="-128"/>
              </a:rPr>
              <a:t>Closed circuit television (CCTV)</a:t>
            </a:r>
            <a:r>
              <a:rPr lang="en-US" altLang="en-US" dirty="0" smtClean="0">
                <a:latin typeface="Arial" panose="020B0604020202020204" pitchFamily="34" charset="0"/>
                <a:ea typeface="ヒラギノ角ゴ Pro W3" pitchFamily="-112" charset="-128"/>
              </a:rPr>
              <a:t> – Cameras used to monitor a workplace for security purposes. Traditional cameras are analog based and require a video multiplexer to combine all the signals and make multiple views appear on a monitor. IP-based cameras are changing that, as most of them are standalone units viewable through a web browser, such as the camera.</a:t>
            </a:r>
          </a:p>
          <a:p>
            <a:r>
              <a:rPr lang="en-US" altLang="en-US" u="sng" dirty="0" smtClean="0">
                <a:latin typeface="Arial" panose="020B0604020202020204" pitchFamily="34" charset="0"/>
                <a:ea typeface="ヒラギノ角ゴ Pro W3" pitchFamily="-112" charset="-128"/>
              </a:rPr>
              <a:t>Contactless access cards</a:t>
            </a:r>
            <a:r>
              <a:rPr lang="en-US" altLang="en-US" dirty="0" smtClean="0">
                <a:latin typeface="Arial" panose="020B0604020202020204" pitchFamily="34" charset="0"/>
                <a:ea typeface="ヒラギノ角ゴ Pro W3" pitchFamily="-112" charset="-128"/>
              </a:rPr>
              <a:t> – A plastic card containing a computer chip and enabling the holder to purchase goods and services, enter restricted areas, access medical, financial, or other records, or perform other operations requiring data stored on the chip.</a:t>
            </a:r>
          </a:p>
          <a:p>
            <a:r>
              <a:rPr lang="en-US" altLang="en-US" u="sng" dirty="0" smtClean="0">
                <a:latin typeface="Arial" panose="020B0604020202020204" pitchFamily="34" charset="0"/>
                <a:ea typeface="ヒラギノ角ゴ Pro W3" pitchFamily="-112" charset="-128"/>
              </a:rPr>
              <a:t>Convergence</a:t>
            </a:r>
            <a:r>
              <a:rPr lang="en-US" altLang="en-US" dirty="0" smtClean="0">
                <a:latin typeface="Arial" panose="020B0604020202020204" pitchFamily="34" charset="0"/>
                <a:ea typeface="ヒラギノ角ゴ Pro W3" pitchFamily="-112" charset="-128"/>
              </a:rPr>
              <a:t> - A trend to converge elements of physical and information security to improve identification of unauthorized activity on networks. This trend can significantly improve defenses against cloned credentials.</a:t>
            </a:r>
          </a:p>
          <a:p>
            <a:r>
              <a:rPr lang="en-US" altLang="en-US" u="sng" dirty="0" smtClean="0">
                <a:latin typeface="Arial" panose="020B0604020202020204" pitchFamily="34" charset="0"/>
                <a:ea typeface="ヒラギノ角ゴ Pro W3" pitchFamily="-112" charset="-128"/>
              </a:rPr>
              <a:t>Crossover error rate (CER)</a:t>
            </a:r>
            <a:r>
              <a:rPr lang="en-US" altLang="en-US" dirty="0" smtClean="0">
                <a:latin typeface="Arial" panose="020B0604020202020204" pitchFamily="34" charset="0"/>
                <a:ea typeface="ヒラギノ角ゴ Pro W3" pitchFamily="-112" charset="-128"/>
              </a:rPr>
              <a:t> - When attempting to solve the false positive and false negative issue, a probabilistic engine must produce two sets of curves that do not overlap. Realistically, two curves cross over at some point, and this point is known as the crossover error rate (CER). The CER is the point where the false acceptance and false rejection rates are equal.</a:t>
            </a:r>
          </a:p>
          <a:p>
            <a:r>
              <a:rPr lang="en-US" altLang="en-US" u="sng" dirty="0" smtClean="0">
                <a:latin typeface="Arial" panose="020B0604020202020204" pitchFamily="34" charset="0"/>
                <a:ea typeface="ヒラギノ角ゴ Pro W3" pitchFamily="-112" charset="-128"/>
              </a:rPr>
              <a:t>Drive imaging</a:t>
            </a:r>
            <a:r>
              <a:rPr lang="en-US" altLang="en-US" dirty="0" smtClean="0">
                <a:latin typeface="Arial" panose="020B0604020202020204" pitchFamily="34" charset="0"/>
                <a:ea typeface="ヒラギノ角ゴ Pro W3" pitchFamily="-112" charset="-128"/>
              </a:rPr>
              <a:t> – The process of copying the entire contents of a hard drive to a single file on a different media.</a:t>
            </a:r>
          </a:p>
          <a:p>
            <a:r>
              <a:rPr lang="en-US" altLang="en-US" u="sng" dirty="0" smtClean="0">
                <a:latin typeface="Arial" panose="020B0604020202020204" pitchFamily="34" charset="0"/>
                <a:ea typeface="ヒラギノ角ゴ Pro W3" pitchFamily="-112" charset="-128"/>
              </a:rPr>
              <a:t>False negative</a:t>
            </a:r>
            <a:r>
              <a:rPr lang="en-US" altLang="en-US" dirty="0" smtClean="0">
                <a:latin typeface="Arial" panose="020B0604020202020204" pitchFamily="34" charset="0"/>
                <a:ea typeface="ヒラギノ角ゴ Pro W3" pitchFamily="-112" charset="-128"/>
              </a:rPr>
              <a:t> – This occurs when the system denies access to someone who is actually authorized - for example, a user at the hand geometry scanner forgot to wear a ring he usually wears and the computer doesn’t recognize his hand and denies him access.</a:t>
            </a:r>
          </a:p>
        </p:txBody>
      </p:sp>
      <p:sp>
        <p:nvSpPr>
          <p:cNvPr id="9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73FE15D5-2046-4588-BA9A-B2EC5EEFAFA9}" type="slidenum">
              <a:rPr lang="en-US" altLang="en-US"/>
              <a:pPr>
                <a:spcBef>
                  <a:spcPct val="0"/>
                </a:spcBef>
              </a:pPr>
              <a:t>5</a:t>
            </a:fld>
            <a:endParaRPr lang="en-US" altLang="en-US" dirty="0"/>
          </a:p>
        </p:txBody>
      </p:sp>
    </p:spTree>
    <p:extLst>
      <p:ext uri="{BB962C8B-B14F-4D97-AF65-F5344CB8AC3E}">
        <p14:creationId xmlns:p14="http://schemas.microsoft.com/office/powerpoint/2010/main" val="595491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Other employees expect security guards to behave a certain way with regard to securing the facility.</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Security personnel are helpful in physically securing the machines on which information assets reside, but to get the most benefit from their presence, they must be trained to take a holistic approach to security. The value of data typically can be many times that of the machines on which the data is stored. Security guards typically are not computer security experts, so they need to be educated about the value of the data and be trained in network security as well as physical security involving users. They are the company’s eyes and ears for suspicious activity, so the network security department needs to train them to notice suspicious network activity as well. Multiple extensions ringing in sequence during the night, computers rebooting all at once, or strange people parked in the parking lot with laptop computers are all indicators of a network attack that might be missed without proper training.</a:t>
            </a:r>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EB91164F-E572-493A-A1FC-AA1EF39B8029}" type="slidenum">
              <a:rPr lang="en-US" altLang="en-US"/>
              <a:pPr>
                <a:spcBef>
                  <a:spcPct val="0"/>
                </a:spcBef>
              </a:pPr>
              <a:t>23</a:t>
            </a:fld>
            <a:endParaRPr lang="en-US" altLang="en-US" dirty="0"/>
          </a:p>
        </p:txBody>
      </p:sp>
    </p:spTree>
    <p:extLst>
      <p:ext uri="{BB962C8B-B14F-4D97-AF65-F5344CB8AC3E}">
        <p14:creationId xmlns:p14="http://schemas.microsoft.com/office/powerpoint/2010/main" val="2704868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This lesson will explore a few important points to help you safeguard the information infrastructure, especially where it meets with the physical access control system.</a:t>
            </a: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9EE6146C-A5DD-4237-AC07-65BAE5420521}" type="slidenum">
              <a:rPr lang="en-US" altLang="en-US"/>
              <a:pPr>
                <a:spcBef>
                  <a:spcPct val="0"/>
                </a:spcBef>
              </a:pPr>
              <a:t>24</a:t>
            </a:fld>
            <a:endParaRPr lang="en-US" altLang="en-US" dirty="0"/>
          </a:p>
        </p:txBody>
      </p:sp>
    </p:spTree>
    <p:extLst>
      <p:ext uri="{BB962C8B-B14F-4D97-AF65-F5344CB8AC3E}">
        <p14:creationId xmlns:p14="http://schemas.microsoft.com/office/powerpoint/2010/main" val="42615785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Although locks have been used for hundreds of years, their design has not changed much: a metal “token” is used to align pins in a mechanical device.</a:t>
            </a:r>
          </a:p>
          <a:p>
            <a:endParaRPr lang="en-US" altLang="en-US" dirty="0" smtClean="0">
              <a:latin typeface="Arial" panose="020B0604020202020204" pitchFamily="34" charset="0"/>
              <a:ea typeface="ヒラギノ角ゴ Pro W3" pitchFamily="-112" charset="-128"/>
            </a:endParaRPr>
          </a:p>
          <a:p>
            <a:r>
              <a:rPr lang="en-US" altLang="en-US" i="1" dirty="0" smtClean="0">
                <a:latin typeface="Arial" panose="020B0604020202020204" pitchFamily="34" charset="0"/>
                <a:ea typeface="ヒラギノ角ゴ Pro W3" pitchFamily="-112" charset="-128"/>
              </a:rPr>
              <a:t>Key control</a:t>
            </a:r>
            <a:r>
              <a:rPr lang="en-US" altLang="en-US" dirty="0" smtClean="0">
                <a:latin typeface="Arial" panose="020B0604020202020204" pitchFamily="34" charset="0"/>
                <a:ea typeface="ヒラギノ角ゴ Pro W3" pitchFamily="-112" charset="-128"/>
              </a:rPr>
              <a:t> refers to the restrictions placed on making a copy of the key. For most residential locks, a trip to the hardware store will allow you to make a copy of the key. Key control locks use patented keyways that can only be copied at a locksmith, who will keep records on authorized users of a particular key.</a:t>
            </a:r>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3FC04CE8-AA13-4CA2-B165-783678797A8B}" type="slidenum">
              <a:rPr lang="en-US" altLang="en-US"/>
              <a:pPr>
                <a:spcBef>
                  <a:spcPct val="0"/>
                </a:spcBef>
              </a:pPr>
              <a:t>25</a:t>
            </a:fld>
            <a:endParaRPr lang="en-US" altLang="en-US" dirty="0"/>
          </a:p>
        </p:txBody>
      </p:sp>
    </p:spTree>
    <p:extLst>
      <p:ext uri="{BB962C8B-B14F-4D97-AF65-F5344CB8AC3E}">
        <p14:creationId xmlns:p14="http://schemas.microsoft.com/office/powerpoint/2010/main" val="2035745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As all mechanical devices have tolerances, it is possible to sneak through these tolerances by “picking” the lock. Most locks can be easily picked with simple tools, some of which are shown here.</a:t>
            </a: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E07A416D-3A3D-4451-84E6-29C19A5A0217}" type="slidenum">
              <a:rPr lang="en-US" altLang="en-US"/>
              <a:pPr>
                <a:spcBef>
                  <a:spcPct val="0"/>
                </a:spcBef>
              </a:pPr>
              <a:t>26</a:t>
            </a:fld>
            <a:endParaRPr lang="en-US" altLang="en-US" dirty="0"/>
          </a:p>
        </p:txBody>
      </p:sp>
    </p:spTree>
    <p:extLst>
      <p:ext uri="{BB962C8B-B14F-4D97-AF65-F5344CB8AC3E}">
        <p14:creationId xmlns:p14="http://schemas.microsoft.com/office/powerpoint/2010/main" val="1197401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The high security lock pictured here is more sophisticated than a standard home deadbolt system. Typically found in commercial applications that require high security, these locks are made to resist picking and drilling, as well as other common attacks such as simply pounding the lock through the door. Another common feature of high-security locks is key control, which refers to the restrictions placed on making a copy of the key. For most residential locks, a trip to the hardware store will allow you to make a copy of the key.</a:t>
            </a: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4409789A-3E0D-49B0-959B-B9F2443D751A}" type="slidenum">
              <a:rPr lang="en-US" altLang="en-US"/>
              <a:pPr>
                <a:spcBef>
                  <a:spcPct val="0"/>
                </a:spcBef>
              </a:pPr>
              <a:t>27</a:t>
            </a:fld>
            <a:endParaRPr lang="en-US" altLang="en-US" dirty="0"/>
          </a:p>
        </p:txBody>
      </p:sp>
    </p:spTree>
    <p:extLst>
      <p:ext uri="{BB962C8B-B14F-4D97-AF65-F5344CB8AC3E}">
        <p14:creationId xmlns:p14="http://schemas.microsoft.com/office/powerpoint/2010/main" val="4125656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These types of locks may have special options such as a hostage alarm (support a key combination to trigger an alarm). Master-keying (support key combinations to change the access code and configure the functions of the lock) and key-override functions (support key combinations to override the usual procedures) are also options on high-end programmable locks.</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Another method of securing laptops and mobile devices is a cable trap, which allows a user to affix a cable lock to a secure structure.</a:t>
            </a:r>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75B11585-FD5F-46BD-91DC-E0EE4E03CDA0}" type="slidenum">
              <a:rPr lang="en-US" altLang="en-US"/>
              <a:pPr>
                <a:spcBef>
                  <a:spcPct val="0"/>
                </a:spcBef>
              </a:pPr>
              <a:t>28</a:t>
            </a:fld>
            <a:endParaRPr lang="en-US" altLang="en-US" dirty="0"/>
          </a:p>
        </p:txBody>
      </p:sp>
    </p:spTree>
    <p:extLst>
      <p:ext uri="{BB962C8B-B14F-4D97-AF65-F5344CB8AC3E}">
        <p14:creationId xmlns:p14="http://schemas.microsoft.com/office/powerpoint/2010/main" val="284813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panose="020B0604020202020204" pitchFamily="34" charset="0"/>
                <a:ea typeface="ヒラギノ角ゴ Pro W3" pitchFamily="-112" charset="-128"/>
              </a:rPr>
              <a:t>Layered access </a:t>
            </a:r>
            <a:r>
              <a:rPr lang="en-US" altLang="en-US" dirty="0" smtClean="0">
                <a:latin typeface="Arial" panose="020B0604020202020204" pitchFamily="34" charset="0"/>
                <a:ea typeface="ヒラギノ角ゴ Pro W3" pitchFamily="-112" charset="-128"/>
              </a:rPr>
              <a:t>is an important concept in security. It is often mentioned in conversations about network security perimeters, but in this chapter it relates to the concept of physical security perimeters.</a:t>
            </a:r>
          </a:p>
          <a:p>
            <a:endParaRPr lang="en-US" altLang="en-US" dirty="0" smtClean="0">
              <a:latin typeface="Arial" panose="020B0604020202020204" pitchFamily="34" charset="0"/>
              <a:ea typeface="ヒラギノ角ゴ Pro W3" pitchFamily="-112" charset="-128"/>
            </a:endParaRPr>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EE709778-E05B-4785-A421-B36DBB39281F}" type="slidenum">
              <a:rPr lang="en-US" altLang="en-US"/>
              <a:pPr>
                <a:spcBef>
                  <a:spcPct val="0"/>
                </a:spcBef>
              </a:pPr>
              <a:t>29</a:t>
            </a:fld>
            <a:endParaRPr lang="en-US" altLang="en-US" dirty="0"/>
          </a:p>
        </p:txBody>
      </p:sp>
    </p:spTree>
    <p:extLst>
      <p:ext uri="{BB962C8B-B14F-4D97-AF65-F5344CB8AC3E}">
        <p14:creationId xmlns:p14="http://schemas.microsoft.com/office/powerpoint/2010/main" val="8440983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If an organization has an electronic door control system using </a:t>
            </a:r>
            <a:r>
              <a:rPr lang="en-US" altLang="en-US" b="1" dirty="0" smtClean="0">
                <a:latin typeface="Arial" panose="020B0604020202020204" pitchFamily="34" charset="0"/>
                <a:ea typeface="ヒラギノ角ゴ Pro W3" pitchFamily="-112" charset="-128"/>
              </a:rPr>
              <a:t>contactless access cards </a:t>
            </a:r>
            <a:r>
              <a:rPr lang="en-US" altLang="en-US" dirty="0" smtClean="0">
                <a:latin typeface="Arial" panose="020B0604020202020204" pitchFamily="34" charset="0"/>
                <a:ea typeface="ヒラギノ角ゴ Pro W3" pitchFamily="-112" charset="-128"/>
              </a:rPr>
              <a:t>(such as the example shown above) as well as a keypad, a combination of the card and a separate PIN code would be required to open the door to the server room.</a:t>
            </a:r>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36AB4118-1531-46EF-9A6E-3A62DE7B3A07}" type="slidenum">
              <a:rPr lang="en-US" altLang="en-US"/>
              <a:pPr>
                <a:spcBef>
                  <a:spcPct val="0"/>
                </a:spcBef>
              </a:pPr>
              <a:t>30</a:t>
            </a:fld>
            <a:endParaRPr lang="en-US" altLang="en-US" dirty="0"/>
          </a:p>
        </p:txBody>
      </p:sp>
    </p:spTree>
    <p:extLst>
      <p:ext uri="{BB962C8B-B14F-4D97-AF65-F5344CB8AC3E}">
        <p14:creationId xmlns:p14="http://schemas.microsoft.com/office/powerpoint/2010/main" val="37927935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These devices are integrated into an access control system that controls and logs entry into all the doors connected to it, typically through the use of access tokens. Security is improved by having a centralized system that can instantly grant or refuse access based upon access lists and the reading of a token that is given to the user. This kind of system also logs user access, providing nonrepudiation of a specific user’s presence in a controlled environment. The system will allow logging of personnel entry, auditing of personnel movements, and real-time monitoring of the access controls.</a:t>
            </a:r>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2A2CB68C-513B-4CA5-8B03-B2E7418D9CF4}" type="slidenum">
              <a:rPr lang="en-US" altLang="en-US"/>
              <a:pPr>
                <a:spcBef>
                  <a:spcPct val="0"/>
                </a:spcBef>
              </a:pPr>
              <a:t>31</a:t>
            </a:fld>
            <a:endParaRPr lang="en-US" altLang="en-US" dirty="0"/>
          </a:p>
        </p:txBody>
      </p:sp>
    </p:spTree>
    <p:extLst>
      <p:ext uri="{BB962C8B-B14F-4D97-AF65-F5344CB8AC3E}">
        <p14:creationId xmlns:p14="http://schemas.microsoft.com/office/powerpoint/2010/main" val="2040529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While attaching it to the network can allow easy administration, the last thing you want is for an attacker to have control of the system that allows physical access to your facility. With this control, an attacker could input the ID of a badge that she owns, allowing full, legitimate access to an area the system controls.</a:t>
            </a:r>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F65C4065-05C8-4FF4-8334-F2CFE88F98F2}" type="slidenum">
              <a:rPr lang="en-US" altLang="en-US"/>
              <a:pPr>
                <a:spcBef>
                  <a:spcPct val="0"/>
                </a:spcBef>
              </a:pPr>
              <a:t>32</a:t>
            </a:fld>
            <a:endParaRPr lang="en-US" altLang="en-US" dirty="0"/>
          </a:p>
        </p:txBody>
      </p:sp>
    </p:spTree>
    <p:extLst>
      <p:ext uri="{BB962C8B-B14F-4D97-AF65-F5344CB8AC3E}">
        <p14:creationId xmlns:p14="http://schemas.microsoft.com/office/powerpoint/2010/main" val="625288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Image Placeholder 1"/>
          <p:cNvSpPr>
            <a:spLocks noGrp="1" noRot="1" noChangeAspect="1" noTextEdit="1"/>
          </p:cNvSpPr>
          <p:nvPr>
            <p:ph type="sldImg"/>
          </p:nvPr>
        </p:nvSpPr>
        <p:spPr>
          <a:ln/>
        </p:spPr>
      </p:sp>
      <p:sp>
        <p:nvSpPr>
          <p:cNvPr id="11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u="sng" dirty="0" smtClean="0">
                <a:latin typeface="Arial" panose="020B0604020202020204" pitchFamily="34" charset="0"/>
                <a:ea typeface="ヒラギノ角ゴ Pro W3" pitchFamily="-112" charset="-128"/>
              </a:rPr>
              <a:t>False positive</a:t>
            </a:r>
            <a:r>
              <a:rPr lang="en-US" altLang="en-US" dirty="0" smtClean="0">
                <a:latin typeface="Arial" panose="020B0604020202020204" pitchFamily="34" charset="0"/>
                <a:ea typeface="ヒラギノ角ゴ Pro W3" pitchFamily="-112" charset="-128"/>
              </a:rPr>
              <a:t> – Term used when a security system makes an error and incorrectly reports the existence of a searched-for object. Examples include an intrusion detection system that misidentifies benign traffic as hostile, an antivirus program that reports the existence of a virus in software that actually is not infected, or a biometric system that allows access to a system to an unauthorized individual.</a:t>
            </a:r>
          </a:p>
          <a:p>
            <a:r>
              <a:rPr lang="en-US" altLang="en-US" u="sng" dirty="0" smtClean="0">
                <a:latin typeface="Arial" panose="020B0604020202020204" pitchFamily="34" charset="0"/>
                <a:ea typeface="ヒラギノ角ゴ Pro W3" pitchFamily="-112" charset="-128"/>
              </a:rPr>
              <a:t>Layered access</a:t>
            </a:r>
            <a:r>
              <a:rPr lang="en-US" altLang="en-US" dirty="0" smtClean="0">
                <a:latin typeface="Arial" panose="020B0604020202020204" pitchFamily="34" charset="0"/>
                <a:ea typeface="ヒラギノ角ゴ Pro W3" pitchFamily="-112" charset="-128"/>
              </a:rPr>
              <a:t> – When related to physical security perimeters, this technique is used to help prevent an attacker from gaining access to important assets, by placing the assets inside multiple perimeters.</a:t>
            </a:r>
          </a:p>
          <a:p>
            <a:r>
              <a:rPr lang="en-US" altLang="en-US" u="sng" dirty="0" smtClean="0">
                <a:latin typeface="Arial" panose="020B0604020202020204" pitchFamily="34" charset="0"/>
                <a:ea typeface="ヒラギノ角ゴ Pro W3" pitchFamily="-112" charset="-128"/>
              </a:rPr>
              <a:t>LiveCD</a:t>
            </a:r>
            <a:r>
              <a:rPr lang="en-US" altLang="en-US" dirty="0" smtClean="0">
                <a:latin typeface="Arial" panose="020B0604020202020204" pitchFamily="34" charset="0"/>
                <a:ea typeface="ヒラギノ角ゴ Pro W3" pitchFamily="-112" charset="-128"/>
              </a:rPr>
              <a:t> – This contains a bootable version of an entire operating system, typically a variant of Linux, complete with drivers for most devices.</a:t>
            </a:r>
          </a:p>
          <a:p>
            <a:r>
              <a:rPr lang="en-US" altLang="en-US" u="sng" dirty="0" smtClean="0">
                <a:latin typeface="Arial" panose="020B0604020202020204" pitchFamily="34" charset="0"/>
                <a:ea typeface="ヒラギノ角ゴ Pro W3" pitchFamily="-112" charset="-128"/>
              </a:rPr>
              <a:t>Mantrap</a:t>
            </a:r>
            <a:r>
              <a:rPr lang="en-US" altLang="en-US" dirty="0" smtClean="0">
                <a:latin typeface="Arial" panose="020B0604020202020204" pitchFamily="34" charset="0"/>
                <a:ea typeface="ヒラギノ角ゴ Pro W3" pitchFamily="-112" charset="-128"/>
              </a:rPr>
              <a:t> – One way to combat tailgating, a mantrap comprises two doors closely spaced that require the user to card through one and then the other </a:t>
            </a:r>
            <a:r>
              <a:rPr lang="en-US" altLang="en-US" i="1" dirty="0" smtClean="0">
                <a:latin typeface="Arial" panose="020B0604020202020204" pitchFamily="34" charset="0"/>
                <a:ea typeface="ヒラギノ角ゴ Pro W3" pitchFamily="-112" charset="-128"/>
              </a:rPr>
              <a:t>sequentially.</a:t>
            </a:r>
            <a:endParaRPr lang="en-US" altLang="en-US" dirty="0" smtClean="0">
              <a:latin typeface="Arial" panose="020B0604020202020204" pitchFamily="34" charset="0"/>
              <a:ea typeface="ヒラギノ角ゴ Pro W3" pitchFamily="-112" charset="-128"/>
            </a:endParaRPr>
          </a:p>
          <a:p>
            <a:r>
              <a:rPr lang="en-US" altLang="en-US" u="sng" dirty="0" smtClean="0">
                <a:latin typeface="Arial" panose="020B0604020202020204" pitchFamily="34" charset="0"/>
                <a:ea typeface="ヒラギノ角ゴ Pro W3" pitchFamily="-112" charset="-128"/>
              </a:rPr>
              <a:t>Multiple-factor authentication</a:t>
            </a:r>
            <a:r>
              <a:rPr lang="en-US" altLang="en-US" dirty="0" smtClean="0">
                <a:latin typeface="Arial" panose="020B0604020202020204" pitchFamily="34" charset="0"/>
                <a:ea typeface="ヒラギノ角ゴ Pro W3" pitchFamily="-112" charset="-128"/>
              </a:rPr>
              <a:t> – The combination of two or more of the authentication techniques of “what you are, what have you have, what you know, and what you do.” </a:t>
            </a:r>
          </a:p>
          <a:p>
            <a:r>
              <a:rPr lang="en-US" sz="1200" u="sng" kern="1200" dirty="0" smtClean="0">
                <a:solidFill>
                  <a:schemeClr val="tx1"/>
                </a:solidFill>
                <a:effectLst/>
                <a:latin typeface="Arial" charset="0"/>
                <a:ea typeface="ヒラギノ角ゴ Pro W3" pitchFamily="-111" charset="-128"/>
                <a:cs typeface="ヒラギノ角ゴ Pro W3" pitchFamily="-111" charset="-128"/>
              </a:rPr>
              <a:t>Physical access control</a:t>
            </a:r>
            <a:r>
              <a:rPr lang="en-US" sz="1200" kern="1200" dirty="0" smtClean="0">
                <a:solidFill>
                  <a:schemeClr val="tx1"/>
                </a:solidFill>
                <a:effectLst/>
                <a:latin typeface="Arial" charset="0"/>
                <a:ea typeface="ヒラギノ角ゴ Pro W3" pitchFamily="-111" charset="-128"/>
                <a:cs typeface="ヒラギノ角ゴ Pro W3" pitchFamily="-111" charset="-128"/>
              </a:rPr>
              <a:t> – Means control of doors and entry points.</a:t>
            </a:r>
            <a:endParaRPr lang="en-US" altLang="en-US" u="sng" dirty="0" smtClean="0">
              <a:latin typeface="Arial" panose="020B0604020202020204" pitchFamily="34" charset="0"/>
              <a:ea typeface="ヒラギノ角ゴ Pro W3" pitchFamily="-112" charset="-128"/>
            </a:endParaRPr>
          </a:p>
          <a:p>
            <a:r>
              <a:rPr lang="en-US" altLang="en-US" u="sng" dirty="0" smtClean="0">
                <a:latin typeface="Arial" panose="020B0604020202020204" pitchFamily="34" charset="0"/>
                <a:ea typeface="ヒラギノ角ゴ Pro W3" pitchFamily="-112" charset="-128"/>
              </a:rPr>
              <a:t>Policies and procedures</a:t>
            </a:r>
            <a:r>
              <a:rPr lang="en-US" altLang="en-US" dirty="0" smtClean="0">
                <a:latin typeface="Arial" panose="020B0604020202020204" pitchFamily="34" charset="0"/>
                <a:ea typeface="ヒラギノ角ゴ Pro W3" pitchFamily="-112" charset="-128"/>
              </a:rPr>
              <a:t> – When implemented for physical security, these relate to two distinct areas: those that affect the computers themselves and those that affect users. A policy’s effectiveness depends on the culture of an organization, so all of the policies should be followed up by functional procedures that are designed to implement them.</a:t>
            </a:r>
            <a:endParaRPr lang="en-US" altLang="en-US" dirty="0" smtClean="0">
              <a:latin typeface="Arial" panose="020B0604020202020204" pitchFamily="34" charset="0"/>
              <a:ea typeface="ヒラギノ角ゴ Pro W3" pitchFamily="-112" charset="-128"/>
              <a:cs typeface="Arial" panose="020B0604020202020204" pitchFamily="34" charset="0"/>
            </a:endParaRPr>
          </a:p>
          <a:p>
            <a:r>
              <a:rPr lang="en-US" altLang="en-US" u="sng" dirty="0" smtClean="0">
                <a:latin typeface="Arial" panose="020B0604020202020204" pitchFamily="34" charset="0"/>
                <a:ea typeface="ヒラギノ角ゴ Pro W3" pitchFamily="-112" charset="-128"/>
                <a:cs typeface="Arial" panose="020B0604020202020204" pitchFamily="34" charset="0"/>
              </a:rPr>
              <a:t>Smart cards</a:t>
            </a:r>
            <a:r>
              <a:rPr lang="en-US" altLang="en-US" dirty="0" smtClean="0">
                <a:latin typeface="Arial" panose="020B0604020202020204" pitchFamily="34" charset="0"/>
                <a:ea typeface="ヒラギノ角ゴ Pro W3" pitchFamily="-112" charset="-128"/>
                <a:cs typeface="Arial" panose="020B0604020202020204" pitchFamily="34" charset="0"/>
              </a:rPr>
              <a:t> – These are cards that contain integrated circuits capable of generating and storing cryptographic keys. They enabled cryptographic types of authentication.</a:t>
            </a:r>
          </a:p>
          <a:p>
            <a:r>
              <a:rPr lang="en-US" altLang="en-US" u="sng" dirty="0" smtClean="0">
                <a:latin typeface="Arial" panose="020B0604020202020204" pitchFamily="34" charset="0"/>
                <a:ea typeface="ヒラギノ角ゴ Pro W3" pitchFamily="-112" charset="-128"/>
                <a:cs typeface="Arial" panose="020B0604020202020204" pitchFamily="34" charset="0"/>
              </a:rPr>
              <a:t>Unified Extensible Firmware Interface (UEFI)</a:t>
            </a:r>
            <a:r>
              <a:rPr lang="en-US" altLang="en-US" dirty="0" smtClean="0">
                <a:latin typeface="Arial" panose="020B0604020202020204" pitchFamily="34" charset="0"/>
                <a:ea typeface="ヒラギノ角ゴ Pro W3" pitchFamily="-112" charset="-128"/>
                <a:cs typeface="Arial" panose="020B0604020202020204" pitchFamily="34" charset="0"/>
              </a:rPr>
              <a:t> - A standard firmware interface for PCs, designed to replace BIOS. Supported by Mac OS X, Linux (later versions), and Windows 8 and beyond, UEFI offers some significant security advantages.</a:t>
            </a:r>
          </a:p>
          <a:p>
            <a:r>
              <a:rPr lang="en-US" altLang="en-US" u="sng" dirty="0" smtClean="0">
                <a:latin typeface="Arial" panose="020B0604020202020204" pitchFamily="34" charset="0"/>
                <a:ea typeface="ヒラギノ角ゴ Pro W3" pitchFamily="-112" charset="-128"/>
                <a:cs typeface="Arial" panose="020B0604020202020204" pitchFamily="34" charset="0"/>
              </a:rPr>
              <a:t>USB devices</a:t>
            </a:r>
            <a:r>
              <a:rPr lang="en-US" altLang="en-US" dirty="0" smtClean="0">
                <a:latin typeface="Arial" panose="020B0604020202020204" pitchFamily="34" charset="0"/>
                <a:ea typeface="ヒラギノ角ゴ Pro W3" pitchFamily="-112" charset="-128"/>
                <a:cs typeface="Arial" panose="020B0604020202020204" pitchFamily="34" charset="0"/>
              </a:rPr>
              <a:t> – From a security perspective, the most interesting are flash memory with a USB interface in a device that is typically about the size of your thumb providing a way to move files easily from computer to computer. When plugged into a USB port, these devices automount and behave like any other drive attached to the computer. Their small size and relatively large capacity, coupled with instant read-write ability, present security problems.</a:t>
            </a:r>
          </a:p>
          <a:p>
            <a:endParaRPr lang="en-US" altLang="en-US" sz="1100" dirty="0" smtClean="0">
              <a:latin typeface="Calibri" panose="020F0502020204030204" pitchFamily="34" charset="0"/>
              <a:ea typeface="ヒラギノ角ゴ Pro W3" pitchFamily="-112" charset="-128"/>
            </a:endParaRPr>
          </a:p>
          <a:p>
            <a:endParaRPr lang="en-US" altLang="en-US" dirty="0" smtClean="0">
              <a:latin typeface="Arial" panose="020B0604020202020204" pitchFamily="34" charset="0"/>
              <a:ea typeface="ヒラギノ角ゴ Pro W3" pitchFamily="-112" charset="-128"/>
            </a:endParaRPr>
          </a:p>
        </p:txBody>
      </p:sp>
      <p:sp>
        <p:nvSpPr>
          <p:cNvPr id="11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BE454F3D-5A9B-4149-91C8-0246FA88A601}" type="slidenum">
              <a:rPr lang="en-US" altLang="en-US"/>
              <a:pPr>
                <a:spcBef>
                  <a:spcPct val="0"/>
                </a:spcBef>
              </a:pPr>
              <a:t>6</a:t>
            </a:fld>
            <a:endParaRPr lang="en-US" altLang="en-US" dirty="0"/>
          </a:p>
        </p:txBody>
      </p:sp>
    </p:spTree>
    <p:extLst>
      <p:ext uri="{BB962C8B-B14F-4D97-AF65-F5344CB8AC3E}">
        <p14:creationId xmlns:p14="http://schemas.microsoft.com/office/powerpoint/2010/main" val="20485207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a typeface="ヒラギノ角ゴ Pro W3" pitchFamily="-112" charset="-128"/>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2EB8296A-E637-458A-BF50-A25925BE9345}" type="slidenum">
              <a:rPr lang="en-US" altLang="en-US"/>
              <a:pPr>
                <a:spcBef>
                  <a:spcPct val="0"/>
                </a:spcBef>
              </a:pPr>
              <a:t>33</a:t>
            </a:fld>
            <a:endParaRPr lang="en-US" altLang="en-US" dirty="0"/>
          </a:p>
        </p:txBody>
      </p:sp>
    </p:spTree>
    <p:extLst>
      <p:ext uri="{BB962C8B-B14F-4D97-AF65-F5344CB8AC3E}">
        <p14:creationId xmlns:p14="http://schemas.microsoft.com/office/powerpoint/2010/main" val="2617497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Doors should have similar appearance to the other doors to avoid catching the attention of intruders.</a:t>
            </a: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796A9E37-F71B-4E0C-A783-AC753CAC4532}" type="slidenum">
              <a:rPr lang="en-US" altLang="en-US"/>
              <a:pPr>
                <a:spcBef>
                  <a:spcPct val="0"/>
                </a:spcBef>
              </a:pPr>
              <a:t>34</a:t>
            </a:fld>
            <a:endParaRPr lang="en-US" altLang="en-US" dirty="0"/>
          </a:p>
        </p:txBody>
      </p:sp>
    </p:spTree>
    <p:extLst>
      <p:ext uri="{BB962C8B-B14F-4D97-AF65-F5344CB8AC3E}">
        <p14:creationId xmlns:p14="http://schemas.microsoft.com/office/powerpoint/2010/main" val="24293626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The use of CCTV cameras for surveillance purposes dates back to at least 1961, when cameras were installed in the London Transport train station. The development of smaller and more sophisticated camera components and decreasing prices for the cameras have caused a boon in the CCTV industry since then.</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CCTV cameras are used to monitor a workplace for security purposes. These systems are commonplace in banks and jewelry stores, places with high-value merchandise that is attractive to thieves. As the expense of these systems dropped, they became practical for many more industry segments.</a:t>
            </a:r>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A145D6DA-5881-45F9-A5B1-E6E504792C71}" type="slidenum">
              <a:rPr lang="en-US" altLang="en-US"/>
              <a:pPr>
                <a:spcBef>
                  <a:spcPct val="0"/>
                </a:spcBef>
              </a:pPr>
              <a:t>35</a:t>
            </a:fld>
            <a:endParaRPr lang="en-US" altLang="en-US" dirty="0"/>
          </a:p>
        </p:txBody>
      </p:sp>
    </p:spTree>
    <p:extLst>
      <p:ext uri="{BB962C8B-B14F-4D97-AF65-F5344CB8AC3E}">
        <p14:creationId xmlns:p14="http://schemas.microsoft.com/office/powerpoint/2010/main" val="30913850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A DoS attack launched at the CCTV system just as a break-in is occurring is the last thing that anyone would want (other than the criminals). For this reason, IP-based CCTV cameras should be placed on their own separate network that can be accessed only by security personnel. The same physical separation applies to any IP-based camera infrastructure. Older time-lapse tape recorders are slowly being replaced with digital video recorders. While the advance in technology is significant, be careful if and when these devices become IP-enabled, since they will become a security issue, just like everything else that touches the network.</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If you depend on the CCTV system to protect your organization’s assets, carefully consider camera placement and the type of cameras used.</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Different iris types, focal lengths, and color or infrared capabilities are all options that make one camera superior to another in a specific location.</a:t>
            </a: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B5369FE9-AB78-4C50-957E-1689754B339B}" type="slidenum">
              <a:rPr lang="en-US" altLang="en-US"/>
              <a:pPr>
                <a:spcBef>
                  <a:spcPct val="0"/>
                </a:spcBef>
              </a:pPr>
              <a:t>36</a:t>
            </a:fld>
            <a:endParaRPr lang="en-US" altLang="en-US" dirty="0"/>
          </a:p>
        </p:txBody>
      </p:sp>
    </p:spTree>
    <p:extLst>
      <p:ext uri="{BB962C8B-B14F-4D97-AF65-F5344CB8AC3E}">
        <p14:creationId xmlns:p14="http://schemas.microsoft.com/office/powerpoint/2010/main" val="2349062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IP-based cameras are standalone units viewable through a web browser.</a:t>
            </a:r>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100EB4EB-748C-4F06-A1B6-55D866B83DDB}" type="slidenum">
              <a:rPr lang="en-US" altLang="en-US"/>
              <a:pPr>
                <a:spcBef>
                  <a:spcPct val="0"/>
                </a:spcBef>
              </a:pPr>
              <a:t>37</a:t>
            </a:fld>
            <a:endParaRPr lang="en-US" altLang="en-US" dirty="0"/>
          </a:p>
        </p:txBody>
      </p:sp>
    </p:spTree>
    <p:extLst>
      <p:ext uri="{BB962C8B-B14F-4D97-AF65-F5344CB8AC3E}">
        <p14:creationId xmlns:p14="http://schemas.microsoft.com/office/powerpoint/2010/main" val="32653941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a typeface="ヒラギノ角ゴ Pro W3" pitchFamily="-112" charset="-128"/>
            </a:endParaRP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510CAB32-B314-4E79-94FA-07DACE842CBC}" type="slidenum">
              <a:rPr lang="en-US" altLang="en-US"/>
              <a:pPr>
                <a:spcBef>
                  <a:spcPct val="0"/>
                </a:spcBef>
              </a:pPr>
              <a:t>38</a:t>
            </a:fld>
            <a:endParaRPr lang="en-US" altLang="en-US" dirty="0"/>
          </a:p>
        </p:txBody>
      </p:sp>
    </p:spTree>
    <p:extLst>
      <p:ext uri="{BB962C8B-B14F-4D97-AF65-F5344CB8AC3E}">
        <p14:creationId xmlns:p14="http://schemas.microsoft.com/office/powerpoint/2010/main" val="22683642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a typeface="ヒラギノ角ゴ Pro W3" pitchFamily="-112" charset="-128"/>
            </a:endParaRPr>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BC4B9BBF-2188-4059-B324-91E9B0AA1952}" type="slidenum">
              <a:rPr lang="en-US" altLang="en-US"/>
              <a:pPr>
                <a:spcBef>
                  <a:spcPct val="0"/>
                </a:spcBef>
              </a:pPr>
              <a:t>39</a:t>
            </a:fld>
            <a:endParaRPr lang="en-US" altLang="en-US" dirty="0"/>
          </a:p>
        </p:txBody>
      </p:sp>
    </p:spTree>
    <p:extLst>
      <p:ext uri="{BB962C8B-B14F-4D97-AF65-F5344CB8AC3E}">
        <p14:creationId xmlns:p14="http://schemas.microsoft.com/office/powerpoint/2010/main" val="11392778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A policy’s effectiveness depends on the culture of an organization, so all of the policies mentioned here should be followed up by functional procedures that are designed to implement them.</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To combat the threat of bootdisks, begin by removing or disabling the ability of a system to automatically play connected devices, such as USB flash drives. other activities that typically require physical presence should be protected, such as access to a systems BIOS at bootup.</a:t>
            </a:r>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16A1FB7E-51FF-4CE4-A332-A66E9DB4736D}" type="slidenum">
              <a:rPr lang="en-US" altLang="en-US"/>
              <a:pPr>
                <a:spcBef>
                  <a:spcPct val="0"/>
                </a:spcBef>
              </a:pPr>
              <a:t>40</a:t>
            </a:fld>
            <a:endParaRPr lang="en-US" altLang="en-US" dirty="0"/>
          </a:p>
        </p:txBody>
      </p:sp>
    </p:spTree>
    <p:extLst>
      <p:ext uri="{BB962C8B-B14F-4D97-AF65-F5344CB8AC3E}">
        <p14:creationId xmlns:p14="http://schemas.microsoft.com/office/powerpoint/2010/main" val="3096135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41</a:t>
            </a:fld>
            <a:endParaRPr lang="en-US" altLang="en-US" dirty="0"/>
          </a:p>
        </p:txBody>
      </p:sp>
    </p:spTree>
    <p:extLst>
      <p:ext uri="{BB962C8B-B14F-4D97-AF65-F5344CB8AC3E}">
        <p14:creationId xmlns:p14="http://schemas.microsoft.com/office/powerpoint/2010/main" val="23604003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The specifics of this operation depend on the BIOS software of the individual machine.</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Nearly all BIOS software will support password protection that allows you to boot the machine but requires a password to edit any BIOS settings. While disabling the optical drive and setting a BIOS password are both good measures, do not depend on this strategy exclusively because, in some cases, BIOS manufacturers will have a default BIOS password that still works.</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To prevent an attacker from editing the boot order, you should set </a:t>
            </a:r>
            <a:r>
              <a:rPr lang="en-US" altLang="en-US" b="1" dirty="0" smtClean="0">
                <a:latin typeface="Arial" panose="020B0604020202020204" pitchFamily="34" charset="0"/>
                <a:ea typeface="ヒラギノ角ゴ Pro W3" pitchFamily="-112" charset="-128"/>
              </a:rPr>
              <a:t>BIOS passwords</a:t>
            </a:r>
            <a:r>
              <a:rPr lang="en-US" altLang="en-US" dirty="0" smtClean="0">
                <a:latin typeface="Arial" panose="020B0604020202020204" pitchFamily="34" charset="0"/>
                <a:ea typeface="ヒラギノ角ゴ Pro W3" pitchFamily="-112" charset="-128"/>
              </a:rPr>
              <a:t>. 	</a:t>
            </a:r>
          </a:p>
          <a:p>
            <a:endParaRPr lang="en-US" altLang="en-US" dirty="0" smtClean="0">
              <a:latin typeface="Arial" panose="020B0604020202020204" pitchFamily="34" charset="0"/>
              <a:ea typeface="ヒラギノ角ゴ Pro W3" pitchFamily="-112" charset="-128"/>
            </a:endParaRPr>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DB75E87D-BCE0-4E50-A675-EDFE50EEDA18}" type="slidenum">
              <a:rPr lang="en-US" altLang="en-US"/>
              <a:pPr>
                <a:spcBef>
                  <a:spcPct val="0"/>
                </a:spcBef>
              </a:pPr>
              <a:t>42</a:t>
            </a:fld>
            <a:endParaRPr lang="en-US" altLang="en-US" dirty="0"/>
          </a:p>
        </p:txBody>
      </p:sp>
    </p:spTree>
    <p:extLst>
      <p:ext uri="{BB962C8B-B14F-4D97-AF65-F5344CB8AC3E}">
        <p14:creationId xmlns:p14="http://schemas.microsoft.com/office/powerpoint/2010/main" val="1227708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a typeface="ヒラギノ角ゴ Pro W3" pitchFamily="-112" charset="-128"/>
            </a:endParaRPr>
          </a:p>
        </p:txBody>
      </p:sp>
      <p:sp>
        <p:nvSpPr>
          <p:cNvPr id="13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24E744F7-00CD-4D91-84F0-15A6A9449568}" type="slidenum">
              <a:rPr lang="en-US" altLang="en-US"/>
              <a:pPr>
                <a:spcBef>
                  <a:spcPct val="0"/>
                </a:spcBef>
              </a:pPr>
              <a:t>7</a:t>
            </a:fld>
            <a:endParaRPr lang="en-US" altLang="en-US" dirty="0"/>
          </a:p>
        </p:txBody>
      </p:sp>
    </p:spTree>
    <p:extLst>
      <p:ext uri="{BB962C8B-B14F-4D97-AF65-F5344CB8AC3E}">
        <p14:creationId xmlns:p14="http://schemas.microsoft.com/office/powerpoint/2010/main" val="4222716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a typeface="ヒラギノ角ゴ Pro W3" pitchFamily="-112" charset="-128"/>
            </a:endParaRPr>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064AC0E6-7045-4231-97C4-E86916937ED1}" type="slidenum">
              <a:rPr lang="en-US" altLang="en-US"/>
              <a:pPr>
                <a:spcBef>
                  <a:spcPct val="0"/>
                </a:spcBef>
              </a:pPr>
              <a:t>43</a:t>
            </a:fld>
            <a:endParaRPr lang="en-US" altLang="en-US" dirty="0"/>
          </a:p>
        </p:txBody>
      </p:sp>
    </p:spTree>
    <p:extLst>
      <p:ext uri="{BB962C8B-B14F-4D97-AF65-F5344CB8AC3E}">
        <p14:creationId xmlns:p14="http://schemas.microsoft.com/office/powerpoint/2010/main" val="16631476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From a security perspective, the most interesting are flash memory with a </a:t>
            </a:r>
            <a:r>
              <a:rPr lang="en-US" altLang="en-US" b="1" dirty="0" smtClean="0">
                <a:latin typeface="Arial" panose="020B0604020202020204" pitchFamily="34" charset="0"/>
                <a:ea typeface="ヒラギノ角ゴ Pro W3" pitchFamily="-112" charset="-128"/>
              </a:rPr>
              <a:t>USB</a:t>
            </a:r>
            <a:r>
              <a:rPr lang="en-US" altLang="en-US" dirty="0" smtClean="0">
                <a:latin typeface="Arial" panose="020B0604020202020204" pitchFamily="34" charset="0"/>
                <a:ea typeface="ヒラギノ角ゴ Pro W3" pitchFamily="-112" charset="-128"/>
              </a:rPr>
              <a:t> interface in a device that is typically about the size of your thumb providing a way to move files easily from computer to computer. When plugged into a USB port, these devices automount and behave like any other drive attached to the computer. Their small size and relatively large capacity, coupled with instant read-write ability, present security problems. Their small size and relatively large capacity, coupled with instant read-write ability, present security problems.</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They can easily be used by an individual with malicious intent to conceal the removal of files or data from the building or to bring malicious files into the building and onto the company network. Well-intentioned users could accidentally introduce malicious code from USB devices by using them on an infected home machine and then bringing the infected device to the office, allowing the malware to bypass perimeter protections and possibly infect the organization.</a:t>
            </a:r>
          </a:p>
          <a:p>
            <a:endParaRPr lang="en-US" altLang="en-US" dirty="0" smtClean="0">
              <a:latin typeface="Arial" panose="020B0604020202020204" pitchFamily="34" charset="0"/>
              <a:ea typeface="ヒラギノ角ゴ Pro W3" pitchFamily="-112" charset="-128"/>
            </a:endParaRPr>
          </a:p>
        </p:txBody>
      </p:sp>
      <p:sp>
        <p:nvSpPr>
          <p:cNvPr id="87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66D33775-250C-4AD4-9543-52E117D27ECC}" type="slidenum">
              <a:rPr lang="en-US" altLang="en-US"/>
              <a:pPr>
                <a:spcBef>
                  <a:spcPct val="0"/>
                </a:spcBef>
              </a:pPr>
              <a:t>44</a:t>
            </a:fld>
            <a:endParaRPr lang="en-US" altLang="en-US" dirty="0"/>
          </a:p>
        </p:txBody>
      </p:sp>
    </p:spTree>
    <p:extLst>
      <p:ext uri="{BB962C8B-B14F-4D97-AF65-F5344CB8AC3E}">
        <p14:creationId xmlns:p14="http://schemas.microsoft.com/office/powerpoint/2010/main" val="1502720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The devices can be disallowed via Active Directory policy settings or with a Windows Registry key entry. </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USB can also be completely disabled, either through BIOS settings or by unloading and disabling the USB drivers from users’ machines, either of which will stop all USB devices from working - however, doing this can create more trouble if users have USB keyboards and mice. </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There are two common ways to disable USB support in a Windows system. On older systems, editing the Registry key is probably the most effective solution for users who are not authorized to use these devices. On newer systems, the best way is through Group Policy in a domain or through the Local Security Policy MMC on a stand-alone box.</a:t>
            </a: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6EAFB71D-C52D-45A1-B2E4-FB721E89A933}" type="slidenum">
              <a:rPr lang="en-US" altLang="en-US"/>
              <a:pPr>
                <a:spcBef>
                  <a:spcPct val="0"/>
                </a:spcBef>
              </a:pPr>
              <a:t>45</a:t>
            </a:fld>
            <a:endParaRPr lang="en-US" altLang="en-US" dirty="0"/>
          </a:p>
        </p:txBody>
      </p:sp>
    </p:spTree>
    <p:extLst>
      <p:ext uri="{BB962C8B-B14F-4D97-AF65-F5344CB8AC3E}">
        <p14:creationId xmlns:p14="http://schemas.microsoft.com/office/powerpoint/2010/main" val="25172425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Another boot device to consider when looking at physical security policies and procedures is the CD/DVD drive. This device can probably also be removed from or disabled on a number of machines. </a:t>
            </a:r>
          </a:p>
          <a:p>
            <a:endParaRPr lang="en-US" altLang="en-US" dirty="0" smtClean="0">
              <a:latin typeface="Arial" panose="020B0604020202020204" pitchFamily="34" charset="0"/>
              <a:ea typeface="ヒラギノ角ゴ Pro W3" pitchFamily="-112" charset="-128"/>
            </a:endParaRPr>
          </a:p>
          <a:p>
            <a:r>
              <a:rPr lang="en-US" altLang="en-US" b="1" dirty="0" smtClean="0">
                <a:latin typeface="Arial" panose="020B0604020202020204" pitchFamily="34" charset="0"/>
                <a:ea typeface="ヒラギノ角ゴ Pro W3" pitchFamily="-112" charset="-128"/>
              </a:rPr>
              <a:t>Autoplay</a:t>
            </a:r>
            <a:r>
              <a:rPr lang="en-US" altLang="en-US" dirty="0" smtClean="0">
                <a:latin typeface="Arial" panose="020B0604020202020204" pitchFamily="34" charset="0"/>
                <a:ea typeface="ヒラギノ角ゴ Pro W3" pitchFamily="-112" charset="-128"/>
              </a:rPr>
              <a:t> was designed as a convenience for users, so that when a CD/DVD or USB containing an application is inserted, the computer instantly prompts for input versus requiring the user to explore the device filesystem and find the executable file. Unfortunately, since the autoplay functionality runs an executable, it can be programmed to do anything an attacker wants. If an autoplay executable is malicious, it could allow an attacker to gain remote control of the machine. </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Since the optical drive can be used as a boot device, a DVD loaded with its own operating system (called a LiveCD, introduced earlier in the chapter) could be used to boot the computer with malicious system code (see Figure 8.9). This separate operating system will bypass any passwords on the host machine and can access locally stored files.</a:t>
            </a:r>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43D9C1B2-E844-47DC-867E-3C3A59D11C46}" type="slidenum">
              <a:rPr lang="en-US" altLang="en-US"/>
              <a:pPr>
                <a:spcBef>
                  <a:spcPct val="0"/>
                </a:spcBef>
              </a:pPr>
              <a:t>46</a:t>
            </a:fld>
            <a:endParaRPr lang="en-US" altLang="en-US" dirty="0"/>
          </a:p>
        </p:txBody>
      </p:sp>
    </p:spTree>
    <p:extLst>
      <p:ext uri="{BB962C8B-B14F-4D97-AF65-F5344CB8AC3E}">
        <p14:creationId xmlns:p14="http://schemas.microsoft.com/office/powerpoint/2010/main" val="40307575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This figure illustrates an autoplay message prompt in Windows, giving a user at least minimal control over whether to run an item or not.</a:t>
            </a:r>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26657096-67C8-4484-81BF-500B7EA68A4D}" type="slidenum">
              <a:rPr lang="en-US" altLang="en-US"/>
              <a:pPr>
                <a:spcBef>
                  <a:spcPct val="0"/>
                </a:spcBef>
              </a:pPr>
              <a:t>47</a:t>
            </a:fld>
            <a:endParaRPr lang="en-US" altLang="en-US" dirty="0"/>
          </a:p>
        </p:txBody>
      </p:sp>
    </p:spTree>
    <p:extLst>
      <p:ext uri="{BB962C8B-B14F-4D97-AF65-F5344CB8AC3E}">
        <p14:creationId xmlns:p14="http://schemas.microsoft.com/office/powerpoint/2010/main" val="3912957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a typeface="ヒラギノ角ゴ Pro W3" pitchFamily="-112" charset="-128"/>
            </a:endParaRPr>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B46205A2-B50A-4FE9-B5DF-934B31651F4F}" type="slidenum">
              <a:rPr lang="en-US" altLang="en-US"/>
              <a:pPr>
                <a:spcBef>
                  <a:spcPct val="0"/>
                </a:spcBef>
              </a:pPr>
              <a:t>48</a:t>
            </a:fld>
            <a:endParaRPr lang="en-US" altLang="en-US" dirty="0"/>
          </a:p>
        </p:txBody>
      </p:sp>
    </p:spTree>
    <p:extLst>
      <p:ext uri="{BB962C8B-B14F-4D97-AF65-F5344CB8AC3E}">
        <p14:creationId xmlns:p14="http://schemas.microsoft.com/office/powerpoint/2010/main" val="37729783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Insurance can cover the loss of the physical equipment, but this can do little to get a business up and running again quickly after a theft.</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From a data standpoint, mission-critical or high-value information should be stored on a server only. This can mitigate the risk of a desktop or laptop being stolen for the data it contains. Loss of laptops has been a common cause of information breaches. </a:t>
            </a:r>
          </a:p>
          <a:p>
            <a:endParaRPr lang="en-US" altLang="en-US" dirty="0" smtClean="0">
              <a:latin typeface="Arial" panose="020B0604020202020204" pitchFamily="34" charset="0"/>
              <a:ea typeface="ヒラギノ角ゴ Pro W3" pitchFamily="-112" charset="-128"/>
            </a:endParaRPr>
          </a:p>
          <a:p>
            <a:endParaRPr lang="en-US" altLang="en-US" dirty="0" smtClean="0">
              <a:latin typeface="Arial" panose="020B0604020202020204" pitchFamily="34" charset="0"/>
              <a:ea typeface="ヒラギノ角ゴ Pro W3" pitchFamily="-112" charset="-128"/>
            </a:endParaRPr>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BAA08033-7456-4BBF-8858-8E605EC11542}" type="slidenum">
              <a:rPr lang="en-US" altLang="en-US"/>
              <a:pPr>
                <a:spcBef>
                  <a:spcPct val="0"/>
                </a:spcBef>
              </a:pPr>
              <a:t>49</a:t>
            </a:fld>
            <a:endParaRPr lang="en-US" altLang="en-US" dirty="0"/>
          </a:p>
        </p:txBody>
      </p:sp>
    </p:spTree>
    <p:extLst>
      <p:ext uri="{BB962C8B-B14F-4D97-AF65-F5344CB8AC3E}">
        <p14:creationId xmlns:p14="http://schemas.microsoft.com/office/powerpoint/2010/main" val="12450412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Although use of a self-locking screensaver is a good policy, setting it to lock at any point less than 10 to 15 minutes after becoming idle is often considered a nuisance and counterproductive to active use of the computer on the job as the computer will often lock while the employee is still actively using the computer. Thus, computers typically sit idle for at least 15 minutes before automatically locking under this type of policy. Users should manually lock their workstations, as an attacker only needs to be lucky enough to catch a machine that has been left alone for 5 minutes.</a:t>
            </a:r>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E15E2EAC-77ED-4BB9-891A-2FA6471466A2}" type="slidenum">
              <a:rPr lang="en-US" altLang="en-US"/>
              <a:pPr>
                <a:spcBef>
                  <a:spcPct val="0"/>
                </a:spcBef>
              </a:pPr>
              <a:t>50</a:t>
            </a:fld>
            <a:endParaRPr lang="en-US" altLang="en-US" dirty="0"/>
          </a:p>
        </p:txBody>
      </p:sp>
    </p:spTree>
    <p:extLst>
      <p:ext uri="{BB962C8B-B14F-4D97-AF65-F5344CB8AC3E}">
        <p14:creationId xmlns:p14="http://schemas.microsoft.com/office/powerpoint/2010/main" val="11089833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While the confidentiality of information is important, so is its availability. Sophisticated environmental controls are needed for current data centers. Servers can generate large levels of heat, and managing the heat is the job of the environmental control.</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Controlling a data center’s temperature and humidity is important to keeping servers running. Heating ventilating and air conditioning (HVAC) systems are critical for keeping data centers cool, because typical servers put out between 1000 and 2000 BTUs of heat. The temperature of a data center should be maintained between 70 and 74 degrees Fahrenheit (oF). If the temperature is too low, it may cause mechanisms to slow down. If the temperature is too high, it may cause equipment damage.</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Multiple servers in a confined area can create conditions too hot for the machines to continue to operate. This problem is made worse with the advent of blade-style computing systems and with many other devices shrinking in size. While physically smaller, they tend to still expel the same amount of heat. This is known as increased </a:t>
            </a:r>
            <a:r>
              <a:rPr lang="en-US" altLang="en-US" i="1" dirty="0" smtClean="0">
                <a:latin typeface="Arial" panose="020B0604020202020204" pitchFamily="34" charset="0"/>
                <a:ea typeface="ヒラギノ角ゴ Pro W3" pitchFamily="-112" charset="-128"/>
              </a:rPr>
              <a:t>data center density</a:t>
            </a:r>
            <a:r>
              <a:rPr lang="en-US" altLang="en-US" dirty="0" smtClean="0">
                <a:latin typeface="Arial" panose="020B0604020202020204" pitchFamily="34" charset="0"/>
                <a:ea typeface="ヒラギノ角ゴ Pro W3" pitchFamily="-112" charset="-128"/>
              </a:rPr>
              <a:t>—more servers and devices per rack, putting a greater load on the cooling systems. This encourages the use of a hot aisle/cold aisle layout. A data center that is arranged into hot and cold aisles dictates that all the intake fans on all equipment face the cold aisle, and the exhaust fans all face the opposite aisle. The HVAC system is then designed to push cool air underneath the raised floor and up through perforated tiles on the cold aisle. Hot air from the hot aisle is captured by return air ducts for the HVAC system. The use of this layout is designed to control airflow, with the purpose being never to mix the hot and cold air. This requires the use of blocking plates and side plates to close open rack slots. The benefits of this arrangement are that cooling is more efficient and can handle higher density. </a:t>
            </a: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1A5415A1-4EF7-4551-A161-3BFF4CACA020}" type="slidenum">
              <a:rPr lang="en-US" altLang="en-US"/>
              <a:pPr>
                <a:spcBef>
                  <a:spcPct val="0"/>
                </a:spcBef>
              </a:pPr>
              <a:t>51</a:t>
            </a:fld>
            <a:endParaRPr lang="en-US" altLang="en-US" dirty="0"/>
          </a:p>
        </p:txBody>
      </p:sp>
    </p:spTree>
    <p:extLst>
      <p:ext uri="{BB962C8B-B14F-4D97-AF65-F5344CB8AC3E}">
        <p14:creationId xmlns:p14="http://schemas.microsoft.com/office/powerpoint/2010/main" val="28659263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According to the Fire Suppression Systems Association (www.fssa.net), 43 percent of businesses that close as a result of a significant fire never reopen. An additional 29 percent fail within three years of the event. </a:t>
            </a:r>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8EE0724E-CBC3-476D-8F60-52C4D841AE85}" type="slidenum">
              <a:rPr lang="en-US" altLang="en-US"/>
              <a:pPr>
                <a:spcBef>
                  <a:spcPct val="0"/>
                </a:spcBef>
              </a:pPr>
              <a:t>52</a:t>
            </a:fld>
            <a:endParaRPr lang="en-US" altLang="en-US" dirty="0"/>
          </a:p>
        </p:txBody>
      </p:sp>
    </p:spTree>
    <p:extLst>
      <p:ext uri="{BB962C8B-B14F-4D97-AF65-F5344CB8AC3E}">
        <p14:creationId xmlns:p14="http://schemas.microsoft.com/office/powerpoint/2010/main" val="1797399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noTextEdit="1"/>
          </p:cNvSpPr>
          <p:nvPr>
            <p:ph type="sldImg"/>
          </p:nvPr>
        </p:nvSpPr>
        <p:spPr>
          <a:ln/>
        </p:spPr>
      </p:sp>
      <p:sp>
        <p:nvSpPr>
          <p:cNvPr id="15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Consider that most network security measures are, from necessity, directed at protecting a company from Internet-based threats. Consequently, a lot of companies allow any kind of traffic on the local area network (LAN). So if an attacker attempts to gain access to a server over the Internet and fails, he may be able to gain physical access to the receptionist’s machine and, by quickly compromising it, use it as a remotely controlled zombie to attack what he is really after. </a:t>
            </a:r>
          </a:p>
        </p:txBody>
      </p:sp>
      <p:sp>
        <p:nvSpPr>
          <p:cNvPr id="15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CEE6EDE5-2158-488D-B1B4-A84FDD598827}" type="slidenum">
              <a:rPr lang="en-US" altLang="en-US"/>
              <a:pPr>
                <a:spcBef>
                  <a:spcPct val="0"/>
                </a:spcBef>
              </a:pPr>
              <a:t>8</a:t>
            </a:fld>
            <a:endParaRPr lang="en-US" altLang="en-US" dirty="0"/>
          </a:p>
        </p:txBody>
      </p:sp>
    </p:spTree>
    <p:extLst>
      <p:ext uri="{BB962C8B-B14F-4D97-AF65-F5344CB8AC3E}">
        <p14:creationId xmlns:p14="http://schemas.microsoft.com/office/powerpoint/2010/main" val="28748962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The National Fire Protection Association’s 2013 NFPA 75: Standard for the Protection of Information Technology Equipment outlines measures that can be taken to minimize the damage to electronic equipment exposed to water. This guidance includes these suggestions:</a:t>
            </a:r>
          </a:p>
          <a:p>
            <a:pPr marL="625475" lvl="1" indent="-169863">
              <a:buFontTx/>
              <a:buChar char="•"/>
            </a:pPr>
            <a:r>
              <a:rPr lang="en-US" altLang="en-US" dirty="0" smtClean="0">
                <a:latin typeface="Arial" panose="020B0604020202020204" pitchFamily="34" charset="0"/>
                <a:ea typeface="ヒラギノ角ゴ Pro W3" pitchFamily="-112" charset="-128"/>
              </a:rPr>
              <a:t>Open cabinet doors, remove side panels and covers, and pull out chassis drawers to allow water to run out of equipment.</a:t>
            </a:r>
          </a:p>
          <a:p>
            <a:pPr marL="625475" lvl="1" indent="-169863">
              <a:buFontTx/>
              <a:buChar char="•"/>
            </a:pPr>
            <a:r>
              <a:rPr lang="en-US" altLang="en-US" dirty="0" smtClean="0">
                <a:latin typeface="Arial" panose="020B0604020202020204" pitchFamily="34" charset="0"/>
                <a:ea typeface="ヒラギノ角ゴ Pro W3" pitchFamily="-112" charset="-128"/>
              </a:rPr>
              <a:t>Set up fans to move room-temperature air through the equipment for general drying. Move portable equipment to dry air-conditioned areas.</a:t>
            </a:r>
          </a:p>
          <a:p>
            <a:pPr marL="625475" lvl="1" indent="-169863">
              <a:buFontTx/>
              <a:buChar char="•"/>
            </a:pPr>
            <a:r>
              <a:rPr lang="en-US" altLang="en-US" dirty="0" smtClean="0">
                <a:latin typeface="Arial" panose="020B0604020202020204" pitchFamily="34" charset="0"/>
                <a:ea typeface="ヒラギノ角ゴ Pro W3" pitchFamily="-112" charset="-128"/>
              </a:rPr>
              <a:t>Use compressed air at no higher than 50 psi to blow out trapped water.</a:t>
            </a:r>
          </a:p>
          <a:p>
            <a:pPr marL="625475" lvl="1" indent="-169863">
              <a:buFontTx/>
              <a:buChar char="•"/>
            </a:pPr>
            <a:r>
              <a:rPr lang="en-US" altLang="en-US" dirty="0" smtClean="0">
                <a:latin typeface="Arial" panose="020B0604020202020204" pitchFamily="34" charset="0"/>
                <a:ea typeface="ヒラギノ角ゴ Pro W3" pitchFamily="-112" charset="-128"/>
              </a:rPr>
              <a:t>Use handheld dryers on lowest setting to dry connectors, backplane wirewraps, and printed circuit cards.</a:t>
            </a:r>
          </a:p>
          <a:p>
            <a:pPr marL="625475" lvl="1" indent="-169863">
              <a:buFontTx/>
              <a:buChar char="•"/>
            </a:pPr>
            <a:r>
              <a:rPr lang="en-US" altLang="en-US" dirty="0" smtClean="0">
                <a:latin typeface="Arial" panose="020B0604020202020204" pitchFamily="34" charset="0"/>
                <a:ea typeface="ヒラギノ角ゴ Pro W3" pitchFamily="-112" charset="-128"/>
              </a:rPr>
              <a:t>Use cotton-tipped swabs for hard-to-reach places. Lightly dab the surfaces to remove residual moisture.</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Even if these guidelines are followed, damage to the systems may have already occurred. Since water is so destructive to electronic equipment, not only because of the immediate problems of electronic shorts to the system but also because of longer-term corrosive damage water can cause, alternative fire suppression methods have been sought.</a:t>
            </a:r>
          </a:p>
        </p:txBody>
      </p:sp>
      <p:sp>
        <p:nvSpPr>
          <p:cNvPr id="1054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7CCDFB64-F236-4AD1-87CC-E5969BA39FB0}" type="slidenum">
              <a:rPr lang="en-US" altLang="en-US"/>
              <a:pPr>
                <a:spcBef>
                  <a:spcPct val="0"/>
                </a:spcBef>
              </a:pPr>
              <a:t>53</a:t>
            </a:fld>
            <a:endParaRPr lang="en-US" altLang="en-US" dirty="0"/>
          </a:p>
        </p:txBody>
      </p:sp>
    </p:spTree>
    <p:extLst>
      <p:ext uri="{BB962C8B-B14F-4D97-AF65-F5344CB8AC3E}">
        <p14:creationId xmlns:p14="http://schemas.microsoft.com/office/powerpoint/2010/main" val="2782588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Even though halon production was banned in 1994, a number of these systems still exist today. They were originally popular because halon will mix quickly with the air in a room and will not cause harm to computer systems.</a:t>
            </a:r>
          </a:p>
          <a:p>
            <a:r>
              <a:rPr lang="en-US" altLang="en-US" dirty="0" smtClean="0">
                <a:latin typeface="Arial" panose="020B0604020202020204" pitchFamily="34" charset="0"/>
                <a:ea typeface="ヒラギノ角ゴ Pro W3" pitchFamily="-112" charset="-128"/>
              </a:rPr>
              <a:t> </a:t>
            </a:r>
          </a:p>
          <a:p>
            <a:r>
              <a:rPr lang="en-US" altLang="en-US" dirty="0" smtClean="0">
                <a:latin typeface="Arial" panose="020B0604020202020204" pitchFamily="34" charset="0"/>
                <a:ea typeface="ヒラギノ角ゴ Pro W3" pitchFamily="-112" charset="-128"/>
              </a:rPr>
              <a:t>Halon is dangerous to humans, especially when subjected to extremely hot temperatures (such as might be found during a fire), when it can degrade into other toxic chemicals. As a result of these dangers, and also because halon has been linked with the issue of ozone depletion, halon is banned in new fire suppression systems.</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It is important to note that under the Environmental Protection Agency (EPA) rules that mandated no further production of halon, existing systems were not required to be destroyed. Replacing the halon in a discharged system, however, will be a problem, since only existing stockpiles of halon may be used and the cost is becoming prohibitive. For this reason, many organizations are switching to alternative solutions.</a:t>
            </a:r>
          </a:p>
        </p:txBody>
      </p:sp>
      <p:sp>
        <p:nvSpPr>
          <p:cNvPr id="1075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35895BF4-FC99-4E2F-8BAB-919BFAF57921}" type="slidenum">
              <a:rPr lang="en-US" altLang="en-US"/>
              <a:pPr>
                <a:spcBef>
                  <a:spcPct val="0"/>
                </a:spcBef>
              </a:pPr>
              <a:t>54</a:t>
            </a:fld>
            <a:endParaRPr lang="en-US" altLang="en-US" dirty="0"/>
          </a:p>
        </p:txBody>
      </p:sp>
    </p:spTree>
    <p:extLst>
      <p:ext uri="{BB962C8B-B14F-4D97-AF65-F5344CB8AC3E}">
        <p14:creationId xmlns:p14="http://schemas.microsoft.com/office/powerpoint/2010/main" val="34735093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a typeface="ヒラギノ角ゴ Pro W3" pitchFamily="-112" charset="-128"/>
            </a:endParaRPr>
          </a:p>
        </p:txBody>
      </p:sp>
      <p:sp>
        <p:nvSpPr>
          <p:cNvPr id="1095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EB538A4F-F59D-4427-BF24-7181F2A6134C}" type="slidenum">
              <a:rPr lang="en-US" altLang="en-US"/>
              <a:pPr>
                <a:spcBef>
                  <a:spcPct val="0"/>
                </a:spcBef>
              </a:pPr>
              <a:t>55</a:t>
            </a:fld>
            <a:endParaRPr lang="en-US" altLang="en-US" dirty="0"/>
          </a:p>
        </p:txBody>
      </p:sp>
    </p:spTree>
    <p:extLst>
      <p:ext uri="{BB962C8B-B14F-4D97-AF65-F5344CB8AC3E}">
        <p14:creationId xmlns:p14="http://schemas.microsoft.com/office/powerpoint/2010/main" val="20458257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Carbon dioxide (CO</a:t>
            </a:r>
            <a:r>
              <a:rPr lang="en-US" altLang="en-US" baseline="-25000" dirty="0" smtClean="0">
                <a:latin typeface="Arial" panose="020B0604020202020204" pitchFamily="34" charset="0"/>
                <a:ea typeface="ヒラギノ角ゴ Pro W3" pitchFamily="-112" charset="-128"/>
              </a:rPr>
              <a:t>2</a:t>
            </a:r>
            <a:r>
              <a:rPr lang="en-US" altLang="en-US" dirty="0" smtClean="0">
                <a:latin typeface="Arial" panose="020B0604020202020204" pitchFamily="34" charset="0"/>
                <a:ea typeface="ヒラギノ角ゴ Pro W3" pitchFamily="-112" charset="-128"/>
              </a:rPr>
              <a:t>) has been used as a fire suppression agent for a long time. The Bell Telephone Company used portable CO</a:t>
            </a:r>
            <a:r>
              <a:rPr lang="en-US" altLang="en-US" baseline="-25000" dirty="0" smtClean="0">
                <a:latin typeface="Arial" panose="020B0604020202020204" pitchFamily="34" charset="0"/>
                <a:ea typeface="ヒラギノ角ゴ Pro W3" pitchFamily="-112" charset="-128"/>
              </a:rPr>
              <a:t>2</a:t>
            </a:r>
            <a:r>
              <a:rPr lang="en-US" altLang="en-US" dirty="0" smtClean="0">
                <a:latin typeface="Arial" panose="020B0604020202020204" pitchFamily="34" charset="0"/>
                <a:ea typeface="ヒラギノ角ゴ Pro W3" pitchFamily="-112" charset="-128"/>
              </a:rPr>
              <a:t> extinguishers in the early part of the 20th century. Carbon dioxide extinguishers attack all three necessary elements for a fire to occur. CO</a:t>
            </a:r>
            <a:r>
              <a:rPr lang="en-US" altLang="en-US" baseline="-25000" dirty="0" smtClean="0">
                <a:latin typeface="Arial" panose="020B0604020202020204" pitchFamily="34" charset="0"/>
                <a:ea typeface="ヒラギノ角ゴ Pro W3" pitchFamily="-112" charset="-128"/>
              </a:rPr>
              <a:t>2</a:t>
            </a:r>
            <a:r>
              <a:rPr lang="en-US" altLang="en-US" dirty="0" smtClean="0">
                <a:latin typeface="Arial" panose="020B0604020202020204" pitchFamily="34" charset="0"/>
                <a:ea typeface="ヒラギノ角ゴ Pro W3" pitchFamily="-112" charset="-128"/>
              </a:rPr>
              <a:t> displaces oxygen so that the amount of oxygen remaining is insufficient to sustain the fire. It also provides some cooling in the fire zone and reduces the concentration of “gasified” fuel.</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Argon extinguishes fire by lowering the oxygen concentration below the 15 percent level required for combustible items to burn. Argon systems are designed to reduce the oxygen content to about 12.5 percent, which is below the 15 percent needed for the fire but is still above the 10 percent required by the EPA for human safety.</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Inergen, a product of Ansul Corporation, is composed of three gases: 52 percent nitrogen, 40 percent argon, and 8 percent carbon dioxide. In a manner similar to pure argon systems, Inergen systems reduce the level of oxygen to about 12.5 percent, which is sufficient for human safety but not sufficient to sustain a fire.</a:t>
            </a:r>
          </a:p>
        </p:txBody>
      </p:sp>
      <p:sp>
        <p:nvSpPr>
          <p:cNvPr id="111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4B9D8969-CB25-42ED-871E-25DA52EFBCA8}" type="slidenum">
              <a:rPr lang="en-US" altLang="en-US"/>
              <a:pPr>
                <a:spcBef>
                  <a:spcPct val="0"/>
                </a:spcBef>
              </a:pPr>
              <a:t>56</a:t>
            </a:fld>
            <a:endParaRPr lang="en-US" altLang="en-US" dirty="0"/>
          </a:p>
        </p:txBody>
      </p:sp>
    </p:spTree>
    <p:extLst>
      <p:ext uri="{BB962C8B-B14F-4D97-AF65-F5344CB8AC3E}">
        <p14:creationId xmlns:p14="http://schemas.microsoft.com/office/powerpoint/2010/main" val="29856750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Inergen, a product of Ansul Corporation, is composed of three gases: 52 percent nitrogen, 40 percent argon, and 8 percent carbon dioxide. In a manner similar to pure argon systems, Inergen systems reduce the level of oxygen to about 12.5 percent, which is sufficient for human safety but not sufficient to sustain a fire.</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Another chemical used in the phase-out of halon is FE-13, or trifluoromethane. This chemical was originally developed as a chemical refrigerant and works to suppress fires by inhibiting the combustion chain reaction. FE-13 is gaseous, leaves behind no residue that would harm equipment, and is considered safe to use in occupied areas. Other halocarbons are also approved for use in replacing halon systems, including FM-200 (heptafluoropropane), a chemical used as a propellant for asthma medication dispensers.</a:t>
            </a:r>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2BB66A65-62FB-4FCA-83C8-BEF4FE1474C0}" type="slidenum">
              <a:rPr lang="en-US" altLang="en-US"/>
              <a:pPr>
                <a:spcBef>
                  <a:spcPct val="0"/>
                </a:spcBef>
              </a:pPr>
              <a:t>57</a:t>
            </a:fld>
            <a:endParaRPr lang="en-US" altLang="en-US" dirty="0"/>
          </a:p>
        </p:txBody>
      </p:sp>
    </p:spTree>
    <p:extLst>
      <p:ext uri="{BB962C8B-B14F-4D97-AF65-F5344CB8AC3E}">
        <p14:creationId xmlns:p14="http://schemas.microsoft.com/office/powerpoint/2010/main" val="22445271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Handheld extinguishers are common in offices, but the correct use of them must be understood or disaster can occur. </a:t>
            </a:r>
          </a:p>
          <a:p>
            <a:endParaRPr lang="en-US" altLang="en-US" dirty="0" smtClean="0">
              <a:latin typeface="Arial" panose="020B0604020202020204" pitchFamily="34" charset="0"/>
              <a:ea typeface="ヒラギノ角ゴ Pro W3" pitchFamily="-112" charset="-128"/>
            </a:endParaRPr>
          </a:p>
          <a:p>
            <a:endParaRPr lang="en-US" altLang="en-US" dirty="0" smtClean="0">
              <a:latin typeface="Arial" panose="020B0604020202020204" pitchFamily="34" charset="0"/>
              <a:ea typeface="ヒラギノ角ゴ Pro W3" pitchFamily="-112" charset="-128"/>
            </a:endParaRPr>
          </a:p>
        </p:txBody>
      </p:sp>
      <p:sp>
        <p:nvSpPr>
          <p:cNvPr id="115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3ECCE2F1-124C-46F4-8D9B-36FECB78E246}" type="slidenum">
              <a:rPr lang="en-US" altLang="en-US"/>
              <a:pPr>
                <a:spcBef>
                  <a:spcPct val="0"/>
                </a:spcBef>
              </a:pPr>
              <a:t>58</a:t>
            </a:fld>
            <a:endParaRPr lang="en-US" altLang="en-US" dirty="0"/>
          </a:p>
        </p:txBody>
      </p:sp>
    </p:spTree>
    <p:extLst>
      <p:ext uri="{BB962C8B-B14F-4D97-AF65-F5344CB8AC3E}">
        <p14:creationId xmlns:p14="http://schemas.microsoft.com/office/powerpoint/2010/main" val="48241984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Each type of fire has its own fuel source and method for extinguishing it.</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Type A systems, for example, are designed to extinguish fires with normal combustible material as the fire’s source. Water can be used in an extinguisher of this sort, since it is effective against fires of this type. Water, as we’ve discussed, is not appropriate for fires involving wiring or electrical equipment. Using a type A extinguisher against an electrical fire will not only be ineffective but can result in additional damage. Some extinguishers are designed to be effective against more than one type of fire, such as the common ABC fire extinguishers. This is probably the best type of system to have in a data processing facility. All fire extinguishers should be easily accessible and should be clearly marked. Before anybody uses an extinguisher, they should know what type of extinguisher it is and what the source of the fire is. When in doubt, evacuate and let the fire department handle the situation.</a:t>
            </a:r>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0EA76D92-57EC-4469-981B-8E724F5E2034}" type="slidenum">
              <a:rPr lang="en-US" altLang="en-US"/>
              <a:pPr>
                <a:spcBef>
                  <a:spcPct val="0"/>
                </a:spcBef>
              </a:pPr>
              <a:t>59</a:t>
            </a:fld>
            <a:endParaRPr lang="en-US" altLang="en-US" dirty="0"/>
          </a:p>
        </p:txBody>
      </p:sp>
    </p:spTree>
    <p:extLst>
      <p:ext uri="{BB962C8B-B14F-4D97-AF65-F5344CB8AC3E}">
        <p14:creationId xmlns:p14="http://schemas.microsoft.com/office/powerpoint/2010/main" val="1691505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a typeface="ヒラギノ角ゴ Pro W3" pitchFamily="-112" charset="-128"/>
            </a:endParaRPr>
          </a:p>
        </p:txBody>
      </p:sp>
      <p:sp>
        <p:nvSpPr>
          <p:cNvPr id="1198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3FA21358-7D9B-4F0F-9392-484E870B0E31}" type="slidenum">
              <a:rPr lang="en-US" altLang="en-US"/>
              <a:pPr>
                <a:spcBef>
                  <a:spcPct val="0"/>
                </a:spcBef>
              </a:pPr>
              <a:t>60</a:t>
            </a:fld>
            <a:endParaRPr lang="en-US" altLang="en-US" dirty="0"/>
          </a:p>
        </p:txBody>
      </p:sp>
    </p:spTree>
    <p:extLst>
      <p:ext uri="{BB962C8B-B14F-4D97-AF65-F5344CB8AC3E}">
        <p14:creationId xmlns:p14="http://schemas.microsoft.com/office/powerpoint/2010/main" val="30193668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The two varieties of smoke detector are ionization and photoelectric. </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A photoelectric detector is good for potentially providing advance warning of a smoldering fire. This type of device monitors an internal beam of light. If something degrades the light, for example by obstructing it, the detector assumes it is something like smoke and the alarm sounds. An ionization style of detector uses an ionization chamber and a small radioactive source to detect fast-burning fires.</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An ionization style of detector uses an ionization chamber and a small radioactive source to detect fast-burning fires.</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Both of these devices are often referred to generically as smoke detectors, and combinations of both varieties are possible.</a:t>
            </a:r>
          </a:p>
        </p:txBody>
      </p:sp>
      <p:sp>
        <p:nvSpPr>
          <p:cNvPr id="1198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3FA21358-7D9B-4F0F-9392-484E870B0E31}" type="slidenum">
              <a:rPr lang="en-US" altLang="en-US"/>
              <a:pPr>
                <a:spcBef>
                  <a:spcPct val="0"/>
                </a:spcBef>
              </a:pPr>
              <a:t>61</a:t>
            </a:fld>
            <a:endParaRPr lang="en-US" altLang="en-US" dirty="0"/>
          </a:p>
        </p:txBody>
      </p:sp>
    </p:spTree>
    <p:extLst>
      <p:ext uri="{BB962C8B-B14F-4D97-AF65-F5344CB8AC3E}">
        <p14:creationId xmlns:p14="http://schemas.microsoft.com/office/powerpoint/2010/main" val="29987333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In an ionization style of detector, the chamber consists of two plates, one with a positive charge and one with a negative charge. Oxygen and nitrogen particles in the air become “ionized” (an ion is freed from the molecule). The freed ion, which has a negative charge, is attracted to the positive plate, and the remaining part of the molecule, now with a positive charge, is attracted to the negative plate. This movement of particles creates a very small electric current that the device measures. Smoke inhibits this process, and the detector will detect the resulting drop in current and sound an alarm.</a:t>
            </a:r>
          </a:p>
        </p:txBody>
      </p:sp>
      <p:sp>
        <p:nvSpPr>
          <p:cNvPr id="1218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A8C33893-9FB6-47D1-88B8-5241DBBF4093}" type="slidenum">
              <a:rPr lang="en-US" altLang="en-US"/>
              <a:pPr>
                <a:spcBef>
                  <a:spcPct val="0"/>
                </a:spcBef>
              </a:pPr>
              <a:t>62</a:t>
            </a:fld>
            <a:endParaRPr lang="en-US" altLang="en-US" dirty="0"/>
          </a:p>
        </p:txBody>
      </p:sp>
    </p:spTree>
    <p:extLst>
      <p:ext uri="{BB962C8B-B14F-4D97-AF65-F5344CB8AC3E}">
        <p14:creationId xmlns:p14="http://schemas.microsoft.com/office/powerpoint/2010/main" val="24522972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Image Placeholder 1"/>
          <p:cNvSpPr>
            <a:spLocks noGrp="1" noRot="1" noChangeAspect="1" noTextEdit="1"/>
          </p:cNvSpPr>
          <p:nvPr>
            <p:ph type="sldImg"/>
          </p:nvPr>
        </p:nvSpPr>
        <p:spPr>
          <a:ln/>
        </p:spPr>
      </p:sp>
      <p:sp>
        <p:nvSpPr>
          <p:cNvPr id="17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lvl="1"/>
            <a:r>
              <a:rPr lang="en-US" altLang="en-US" dirty="0" smtClean="0">
                <a:latin typeface="Arial" panose="020B0604020202020204" pitchFamily="34" charset="0"/>
                <a:ea typeface="ヒラギノ角ゴ Pro W3" pitchFamily="-112" charset="-128"/>
              </a:rPr>
              <a:t>Again, physical access negates all other security measures. </a:t>
            </a:r>
          </a:p>
          <a:p>
            <a:endParaRPr lang="en-US" altLang="en-US" dirty="0" smtClean="0">
              <a:latin typeface="Arial" panose="020B0604020202020204" pitchFamily="34" charset="0"/>
              <a:ea typeface="ヒラギノ角ゴ Pro W3" pitchFamily="-112" charset="-128"/>
            </a:endParaRPr>
          </a:p>
        </p:txBody>
      </p:sp>
      <p:sp>
        <p:nvSpPr>
          <p:cNvPr id="17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226C3516-DEDA-4FE8-8CD0-BEA614A67962}" type="slidenum">
              <a:rPr lang="en-US" altLang="en-US"/>
              <a:pPr>
                <a:spcBef>
                  <a:spcPct val="0"/>
                </a:spcBef>
              </a:pPr>
              <a:t>9</a:t>
            </a:fld>
            <a:endParaRPr lang="en-US" altLang="en-US" dirty="0"/>
          </a:p>
        </p:txBody>
      </p:sp>
    </p:spTree>
    <p:extLst>
      <p:ext uri="{BB962C8B-B14F-4D97-AF65-F5344CB8AC3E}">
        <p14:creationId xmlns:p14="http://schemas.microsoft.com/office/powerpoint/2010/main" val="39697403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Another type of fire detector is activated by heat. These devices also come in two varieties. </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Fixed-temperature or fixed-point devices activate if the temperature in the area ever exceeds some predefined level. </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Rate-of-rise or rate-of-increase temperature devices activate when there is a sudden increase in local temperature that may indicate the beginning stages of a fire. Rate-of-rise sensors can provide an earlier warning but are also responsible for more false warnings.</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A third type of detector is flame activated. This type of device relies on the flames from the fire to provide a change in the infrared energy that can be detected. Flame-activated devices are generally more expensive than the other two types but can frequently detect a fire sooner.</a:t>
            </a:r>
          </a:p>
        </p:txBody>
      </p:sp>
      <p:sp>
        <p:nvSpPr>
          <p:cNvPr id="1239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64A6A3C4-DDE0-4F90-99F3-64B425ED46DA}" type="slidenum">
              <a:rPr lang="en-US" altLang="en-US"/>
              <a:pPr>
                <a:spcBef>
                  <a:spcPct val="0"/>
                </a:spcBef>
              </a:pPr>
              <a:t>63</a:t>
            </a:fld>
            <a:endParaRPr lang="en-US" altLang="en-US" dirty="0"/>
          </a:p>
        </p:txBody>
      </p:sp>
    </p:spTree>
    <p:extLst>
      <p:ext uri="{BB962C8B-B14F-4D97-AF65-F5344CB8AC3E}">
        <p14:creationId xmlns:p14="http://schemas.microsoft.com/office/powerpoint/2010/main" val="27416421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a typeface="ヒラギノ角ゴ Pro W3" pitchFamily="-112" charset="-128"/>
            </a:endParaRPr>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10D3FE74-895D-4E49-9490-5BEAABBFD50B}" type="slidenum">
              <a:rPr lang="en-US" altLang="en-US"/>
              <a:pPr>
                <a:spcBef>
                  <a:spcPct val="0"/>
                </a:spcBef>
              </a:pPr>
              <a:t>64</a:t>
            </a:fld>
            <a:endParaRPr lang="en-US" altLang="en-US" dirty="0"/>
          </a:p>
        </p:txBody>
      </p:sp>
    </p:spTree>
    <p:extLst>
      <p:ext uri="{BB962C8B-B14F-4D97-AF65-F5344CB8AC3E}">
        <p14:creationId xmlns:p14="http://schemas.microsoft.com/office/powerpoint/2010/main" val="16564654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An online UPS is in continuous use because the primary power source goes through it to the equipment. It uses AC line voltage to charge a bank of batteries. When the primary power source fails, an inverter in the UPS will change DC of the batteries into AC.</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A standby UPS has sensors to detect power failures. If there is a power failure, the load will be switched to the UPS. It stays inactive before a power failure, and takes more time than an online UPS to provide power when the primary source fails.</a:t>
            </a:r>
          </a:p>
        </p:txBody>
      </p:sp>
      <p:sp>
        <p:nvSpPr>
          <p:cNvPr id="1280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65291A9A-8B6E-4FEA-8C3C-5A16F4D6C836}" type="slidenum">
              <a:rPr lang="en-US" altLang="en-US"/>
              <a:pPr>
                <a:spcBef>
                  <a:spcPct val="0"/>
                </a:spcBef>
              </a:pPr>
              <a:t>65</a:t>
            </a:fld>
            <a:endParaRPr lang="en-US" altLang="en-US" dirty="0"/>
          </a:p>
        </p:txBody>
      </p:sp>
    </p:spTree>
    <p:extLst>
      <p:ext uri="{BB962C8B-B14F-4D97-AF65-F5344CB8AC3E}">
        <p14:creationId xmlns:p14="http://schemas.microsoft.com/office/powerpoint/2010/main" val="6471852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i="1" dirty="0" smtClean="0">
                <a:latin typeface="Arial" panose="020B0604020202020204" pitchFamily="34" charset="0"/>
                <a:ea typeface="ヒラギノ角ゴ Pro W3" pitchFamily="-112" charset="-128"/>
              </a:rPr>
              <a:t>Backup power </a:t>
            </a:r>
            <a:r>
              <a:rPr lang="en-US" altLang="en-US" dirty="0" smtClean="0">
                <a:latin typeface="Arial" panose="020B0604020202020204" pitchFamily="34" charset="0"/>
                <a:ea typeface="ヒラギノ角ゴ Pro W3" pitchFamily="-112" charset="-128"/>
              </a:rPr>
              <a:t>sources, such as a motor generator, another electrical substation, and so on, are used to protect against a long-duration power failure. </a:t>
            </a:r>
          </a:p>
          <a:p>
            <a:pPr marL="170713" indent="-170713">
              <a:buFont typeface="Arial" panose="020B0604020202020204" pitchFamily="34" charset="0"/>
              <a:buChar char="•"/>
              <a:defRPr/>
            </a:pPr>
            <a:r>
              <a:rPr lang="en-US" altLang="en-US" dirty="0" smtClean="0">
                <a:latin typeface="Arial" panose="020B0604020202020204" pitchFamily="34" charset="0"/>
                <a:ea typeface="ヒラギノ角ゴ Pro W3" pitchFamily="-112" charset="-128"/>
              </a:rPr>
              <a:t>A voltage regulator and line conditioner are used to protect against unstable power supply and spikes. </a:t>
            </a:r>
          </a:p>
          <a:p>
            <a:pPr marL="170713" indent="-170713">
              <a:buFont typeface="Arial" panose="020B0604020202020204" pitchFamily="34" charset="0"/>
              <a:buChar char="•"/>
              <a:defRPr/>
            </a:pPr>
            <a:r>
              <a:rPr lang="en-US" altLang="en-US" dirty="0" smtClean="0">
                <a:latin typeface="Arial" panose="020B0604020202020204" pitchFamily="34" charset="0"/>
                <a:ea typeface="ヒラギノ角ゴ Pro W3" pitchFamily="-112" charset="-128"/>
              </a:rPr>
              <a:t>Proper grounding is essential for all electrical devices to protect against short circuits and static electricity.</a:t>
            </a:r>
          </a:p>
          <a:p>
            <a:pPr>
              <a:defRPr/>
            </a:pPr>
            <a:endParaRPr lang="en-US" altLang="en-US" dirty="0" smtClean="0">
              <a:latin typeface="Arial" panose="020B0604020202020204" pitchFamily="34" charset="0"/>
              <a:ea typeface="ヒラギノ角ゴ Pro W3" pitchFamily="-112" charset="-128"/>
            </a:endParaRPr>
          </a:p>
          <a:p>
            <a:pPr>
              <a:defRPr/>
            </a:pPr>
            <a:r>
              <a:rPr lang="en-US" altLang="en-US" dirty="0" smtClean="0">
                <a:latin typeface="Arial" panose="020B0604020202020204" pitchFamily="34" charset="0"/>
                <a:ea typeface="ヒラギノ角ゴ Pro W3" pitchFamily="-112" charset="-128"/>
              </a:rPr>
              <a:t>In more sensitive areas:</a:t>
            </a:r>
          </a:p>
          <a:p>
            <a:pPr marL="170713" indent="-170713">
              <a:buFont typeface="Arial" panose="020B0604020202020204" pitchFamily="34" charset="0"/>
              <a:buChar char="•"/>
              <a:defRPr/>
            </a:pPr>
            <a:r>
              <a:rPr lang="en-US" altLang="en-US" dirty="0" smtClean="0">
                <a:latin typeface="Arial" panose="020B0604020202020204" pitchFamily="34" charset="0"/>
                <a:ea typeface="ヒラギノ角ゴ Pro W3" pitchFamily="-112" charset="-128"/>
              </a:rPr>
              <a:t>Cable shielding can be employed to avoid interference. </a:t>
            </a:r>
          </a:p>
          <a:p>
            <a:pPr marL="170713" indent="-170713">
              <a:buFont typeface="Arial" panose="020B0604020202020204" pitchFamily="34" charset="0"/>
              <a:buChar char="•"/>
              <a:defRPr/>
            </a:pPr>
            <a:r>
              <a:rPr lang="en-US" altLang="en-US" dirty="0" smtClean="0">
                <a:latin typeface="Arial" panose="020B0604020202020204" pitchFamily="34" charset="0"/>
                <a:ea typeface="ヒラギノ角ゴ Pro W3" pitchFamily="-112" charset="-128"/>
              </a:rPr>
              <a:t>Power line monitoring can be used to detect changes in frequency and voltage amplitude, warning of brownouts or spikes. </a:t>
            </a:r>
          </a:p>
          <a:p>
            <a:pPr marL="170713" indent="-170713">
              <a:buFont typeface="Arial" panose="020B0604020202020204" pitchFamily="34" charset="0"/>
              <a:buChar char="•"/>
              <a:defRPr/>
            </a:pPr>
            <a:r>
              <a:rPr lang="en-US" altLang="en-US" dirty="0" smtClean="0">
                <a:latin typeface="Arial" panose="020B0604020202020204" pitchFamily="34" charset="0"/>
                <a:ea typeface="ヒラギノ角ゴ Pro W3" pitchFamily="-112" charset="-128"/>
              </a:rPr>
              <a:t>An </a:t>
            </a:r>
            <a:r>
              <a:rPr lang="en-US" altLang="en-US" i="1" dirty="0" smtClean="0">
                <a:latin typeface="Arial" panose="020B0604020202020204" pitchFamily="34" charset="0"/>
                <a:ea typeface="ヒラギノ角ゴ Pro W3" pitchFamily="-112" charset="-128"/>
              </a:rPr>
              <a:t>emergency power off (EPO) </a:t>
            </a:r>
            <a:r>
              <a:rPr lang="en-US" altLang="en-US" dirty="0" smtClean="0">
                <a:latin typeface="Arial" panose="020B0604020202020204" pitchFamily="34" charset="0"/>
                <a:ea typeface="ヒラギノ角ゴ Pro W3" pitchFamily="-112" charset="-128"/>
              </a:rPr>
              <a:t>switch can be installed to allow for the quick shutdown of power when required. </a:t>
            </a:r>
          </a:p>
        </p:txBody>
      </p:sp>
      <p:sp>
        <p:nvSpPr>
          <p:cNvPr id="130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506D9F3F-CF5F-4BC8-AB89-E7BDDE6DCA99}" type="slidenum">
              <a:rPr lang="en-US" altLang="en-US"/>
              <a:pPr>
                <a:spcBef>
                  <a:spcPct val="0"/>
                </a:spcBef>
              </a:pPr>
              <a:t>66</a:t>
            </a:fld>
            <a:endParaRPr lang="en-US" altLang="en-US" dirty="0"/>
          </a:p>
        </p:txBody>
      </p:sp>
    </p:spTree>
    <p:extLst>
      <p:ext uri="{BB962C8B-B14F-4D97-AF65-F5344CB8AC3E}">
        <p14:creationId xmlns:p14="http://schemas.microsoft.com/office/powerpoint/2010/main" val="6677904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0713" indent="-170713">
              <a:buFont typeface="Arial" panose="020B0604020202020204" pitchFamily="34" charset="0"/>
              <a:buChar char="•"/>
              <a:defRPr/>
            </a:pPr>
            <a:r>
              <a:rPr lang="en-US" altLang="en-US" dirty="0" smtClean="0">
                <a:latin typeface="Arial" panose="020B0604020202020204" pitchFamily="34" charset="0"/>
                <a:ea typeface="ヒラギノ角ゴ Pro W3" pitchFamily="-112" charset="-128"/>
              </a:rPr>
              <a:t>To prevent electromagnetic interference and voltage spikes, </a:t>
            </a:r>
            <a:r>
              <a:rPr lang="en-US" altLang="en-US" i="1" dirty="0" smtClean="0">
                <a:latin typeface="Arial" panose="020B0604020202020204" pitchFamily="34" charset="0"/>
                <a:ea typeface="ヒラギノ角ゴ Pro W3" pitchFamily="-112" charset="-128"/>
              </a:rPr>
              <a:t>electrical cables should be placed away from powerful electrical motors </a:t>
            </a:r>
            <a:r>
              <a:rPr lang="en-US" altLang="en-US" dirty="0" smtClean="0">
                <a:latin typeface="Arial" panose="020B0604020202020204" pitchFamily="34" charset="0"/>
                <a:ea typeface="ヒラギノ角ゴ Pro W3" pitchFamily="-112" charset="-128"/>
              </a:rPr>
              <a:t>and lighting. </a:t>
            </a:r>
          </a:p>
          <a:p>
            <a:pPr marL="170713" indent="-170713">
              <a:buFont typeface="Arial" panose="020B0604020202020204" pitchFamily="34" charset="0"/>
              <a:buChar char="•"/>
              <a:defRPr/>
            </a:pPr>
            <a:r>
              <a:rPr lang="en-US" altLang="en-US" dirty="0" smtClean="0">
                <a:latin typeface="Arial" panose="020B0604020202020204" pitchFamily="34" charset="0"/>
                <a:ea typeface="ヒラギノ角ゴ Pro W3" pitchFamily="-112" charset="-128"/>
              </a:rPr>
              <a:t>Another source of power-induced interference can be fluorescent lighting, which can cause radio frequency interference.</a:t>
            </a:r>
          </a:p>
        </p:txBody>
      </p:sp>
      <p:sp>
        <p:nvSpPr>
          <p:cNvPr id="130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506D9F3F-CF5F-4BC8-AB89-E7BDDE6DCA99}" type="slidenum">
              <a:rPr lang="en-US" altLang="en-US"/>
              <a:pPr>
                <a:spcBef>
                  <a:spcPct val="0"/>
                </a:spcBef>
              </a:pPr>
              <a:t>67</a:t>
            </a:fld>
            <a:endParaRPr lang="en-US" altLang="en-US" dirty="0"/>
          </a:p>
        </p:txBody>
      </p:sp>
    </p:spTree>
    <p:extLst>
      <p:ext uri="{BB962C8B-B14F-4D97-AF65-F5344CB8AC3E}">
        <p14:creationId xmlns:p14="http://schemas.microsoft.com/office/powerpoint/2010/main" val="21241684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Electromagnetic interference, or EMI, can plague any type of electronics, but the density of circuitry in the typical data center can make it a haven for EMI. </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Magnetic radiation enters the circuit by induction, where magnetic waves create a charge on the circuit. The amount of sensitivity to this magnetic field depends on a number of factors, including the length of the circuit, which can act like an antenna. </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EMI is grouped into two general types: </a:t>
            </a:r>
          </a:p>
          <a:p>
            <a:pPr marL="625475" lvl="1" indent="-169863">
              <a:buFontTx/>
              <a:buChar char="•"/>
            </a:pPr>
            <a:r>
              <a:rPr lang="en-US" altLang="en-US" dirty="0" smtClean="0">
                <a:latin typeface="Arial" panose="020B0604020202020204" pitchFamily="34" charset="0"/>
                <a:ea typeface="ヒラギノ角ゴ Pro W3" pitchFamily="-112" charset="-128"/>
              </a:rPr>
              <a:t>Narrowband and broadband. Narrowband EMI is, by its nature, electromagnetic energy with a small frequency band and, therefore, typically sourced from a device that is purposefully transmitting in the specified band. </a:t>
            </a:r>
          </a:p>
          <a:p>
            <a:pPr marL="625475" lvl="1" indent="-169863">
              <a:buFontTx/>
              <a:buChar char="•"/>
            </a:pPr>
            <a:r>
              <a:rPr lang="en-US" altLang="en-US" dirty="0" smtClean="0">
                <a:latin typeface="Arial" panose="020B0604020202020204" pitchFamily="34" charset="0"/>
                <a:ea typeface="ヒラギノ角ゴ Pro W3" pitchFamily="-112" charset="-128"/>
              </a:rPr>
              <a:t>Broadband EMI covers a wider array of frequencies and is typically caused by some type of general electrical power use such as power lines or electric motors.</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In the United States, the Federal Communications Commission has responsibility for regulating products that produce EMI and has developed a program for equipment manufacturers to adhere to standards for EMI immunity. Modern circuitry is designed to resist EMI. Cabling is a good example; the twist in unshielded twisted pair, or Category 6/6a, cable is there to reduce EMI. EMI is also controlled by metal computer cases that are grounded; by providing an easy path to ground, the case acts as an EMI shield. A bigger example would be a Faraday cage or Faraday shield, which is an enclosure of conductive material that is grounded. These can be room sized or built into a building’s construction; the critical element is that there is no significant gap in the enclosure material. These measures can help shield EMI, especially in high radio frequency environments.</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While we have talked about the shielding necessary to keep EMI radiation out of your circuitry, there is also technology to try and help keep it in. Known by some as TEMPEST, it is also known as Van Eck emissions. A computer’s monitor or LCD display produces electromagnetic radiation that can be remotely observed with the correct equipment. TEMPEST was the code word for an NSA program to secure equipment from this type of eavesdropping. While some of the information about TEMPEST is still classified, there are guides on the Internet that describe protective measures, such as shielding and electromagnetic-resistant enclosures. A company has even developed a commercial paint that offers radio frequency shielding. </a:t>
            </a:r>
          </a:p>
        </p:txBody>
      </p:sp>
      <p:sp>
        <p:nvSpPr>
          <p:cNvPr id="1321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3F454D4A-B24F-48EF-ACCA-B2454E3DFCE8}" type="slidenum">
              <a:rPr lang="en-US" altLang="en-US"/>
              <a:pPr>
                <a:spcBef>
                  <a:spcPct val="0"/>
                </a:spcBef>
              </a:pPr>
              <a:t>68</a:t>
            </a:fld>
            <a:endParaRPr lang="en-US" altLang="en-US" dirty="0"/>
          </a:p>
        </p:txBody>
      </p:sp>
    </p:spTree>
    <p:extLst>
      <p:ext uri="{BB962C8B-B14F-4D97-AF65-F5344CB8AC3E}">
        <p14:creationId xmlns:p14="http://schemas.microsoft.com/office/powerpoint/2010/main" val="27805170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Access tokens are frequently used for physical access solutions, just as your house key is a basic physical access token that allows you access into your home. Although keys have been used to unlock devices for centuries, they do have several limitations. Keys are paired exclusively with a lock or a set of locks, and they are not easily changed. It is easy to add an authorized user by giving the user a copy of the key, but it is far more difficult to give that user selective access unless that specified area is already set up as a separate key. It is also difficult to take access away from a single key or key holder, which usually requires a rekey of the whole system.</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In many businesses, physical access authentication has moved to contactless radio frequency cards and proximity readers. When passed near a card reader, the card sends out a code using radio waves. The reader picks up this code and transmits it to the control panel. The control panel checks the code against the reader from which it is being read and the type of access the card has in its database. One of the advantages of this kind of token-based system is that any card can be deleted from the system without affecting any other card or the rest of the system. The RFID-based contactless entry card shown in Figure 8.11 is a common form of this token device employed for door controls and is frequently put behind an employee badge. In addition, all doors connected to the system can be segmented in any form or fashion to create multiple access areas, with different permissions for each one. The tokens themselves can also be grouped in multiple ways to provide different access levels to different groups of people. All of the access levels or segmentation of doors can be modified quickly and easily if building space is retasked. Newer technologies are adding capabilities to the standard token-based systems. </a:t>
            </a:r>
          </a:p>
          <a:p>
            <a:endParaRPr lang="en-US" altLang="en-US" dirty="0" smtClean="0">
              <a:latin typeface="Arial" panose="020B0604020202020204" pitchFamily="34" charset="0"/>
              <a:ea typeface="ヒラギノ角ゴ Pro W3" pitchFamily="-112" charset="-128"/>
            </a:endParaRPr>
          </a:p>
          <a:p>
            <a:endParaRPr lang="en-US" altLang="en-US" dirty="0" smtClean="0">
              <a:latin typeface="Arial" panose="020B0604020202020204" pitchFamily="34" charset="0"/>
              <a:ea typeface="ヒラギノ角ゴ Pro W3" pitchFamily="-112" charset="-128"/>
            </a:endParaRPr>
          </a:p>
        </p:txBody>
      </p:sp>
      <p:sp>
        <p:nvSpPr>
          <p:cNvPr id="1341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7BDD377A-2F98-432A-A264-B7A50B8911E8}" type="slidenum">
              <a:rPr lang="en-US" altLang="en-US"/>
              <a:pPr>
                <a:spcBef>
                  <a:spcPct val="0"/>
                </a:spcBef>
              </a:pPr>
              <a:t>69</a:t>
            </a:fld>
            <a:endParaRPr lang="en-US" altLang="en-US" dirty="0"/>
          </a:p>
        </p:txBody>
      </p:sp>
    </p:spTree>
    <p:extLst>
      <p:ext uri="{BB962C8B-B14F-4D97-AF65-F5344CB8AC3E}">
        <p14:creationId xmlns:p14="http://schemas.microsoft.com/office/powerpoint/2010/main" val="20224684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a typeface="ヒラギノ角ゴ Pro W3" pitchFamily="-112" charset="-128"/>
            </a:endParaRPr>
          </a:p>
        </p:txBody>
      </p:sp>
      <p:sp>
        <p:nvSpPr>
          <p:cNvPr id="136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638C303D-23C4-4BFE-AEDC-1B8D6A2167DC}" type="slidenum">
              <a:rPr lang="en-US" altLang="en-US"/>
              <a:pPr>
                <a:spcBef>
                  <a:spcPct val="0"/>
                </a:spcBef>
              </a:pPr>
              <a:t>70</a:t>
            </a:fld>
            <a:endParaRPr lang="en-US" altLang="en-US" dirty="0"/>
          </a:p>
        </p:txBody>
      </p:sp>
    </p:spTree>
    <p:extLst>
      <p:ext uri="{BB962C8B-B14F-4D97-AF65-F5344CB8AC3E}">
        <p14:creationId xmlns:p14="http://schemas.microsoft.com/office/powerpoint/2010/main" val="351551182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ln/>
        </p:spPr>
      </p:sp>
      <p:sp>
        <p:nvSpPr>
          <p:cNvPr id="144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a typeface="ヒラギノ角ゴ Pro W3" pitchFamily="-112" charset="-128"/>
            </a:endParaRPr>
          </a:p>
        </p:txBody>
      </p:sp>
      <p:sp>
        <p:nvSpPr>
          <p:cNvPr id="144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82C01BFA-937F-40FA-ACC8-5FF062AFA506}" type="slidenum">
              <a:rPr lang="en-US" altLang="en-US"/>
              <a:pPr>
                <a:spcBef>
                  <a:spcPct val="0"/>
                </a:spcBef>
              </a:pPr>
              <a:t>71</a:t>
            </a:fld>
            <a:endParaRPr lang="en-US" altLang="en-US" dirty="0"/>
          </a:p>
        </p:txBody>
      </p:sp>
    </p:spTree>
    <p:extLst>
      <p:ext uri="{BB962C8B-B14F-4D97-AF65-F5344CB8AC3E}">
        <p14:creationId xmlns:p14="http://schemas.microsoft.com/office/powerpoint/2010/main" val="220335987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a typeface="ヒラギノ角ゴ Pro W3" pitchFamily="-112" charset="-128"/>
            </a:endParaRPr>
          </a:p>
        </p:txBody>
      </p:sp>
      <p:sp>
        <p:nvSpPr>
          <p:cNvPr id="138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863EEE9E-3C38-4928-BBDC-6B9C3C99ED44}" type="slidenum">
              <a:rPr lang="en-US" altLang="en-US"/>
              <a:pPr>
                <a:spcBef>
                  <a:spcPct val="0"/>
                </a:spcBef>
              </a:pPr>
              <a:t>72</a:t>
            </a:fld>
            <a:endParaRPr lang="en-US" altLang="en-US" dirty="0"/>
          </a:p>
        </p:txBody>
      </p:sp>
    </p:spTree>
    <p:extLst>
      <p:ext uri="{BB962C8B-B14F-4D97-AF65-F5344CB8AC3E}">
        <p14:creationId xmlns:p14="http://schemas.microsoft.com/office/powerpoint/2010/main" val="2018692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noTextEdit="1"/>
          </p:cNvSpPr>
          <p:nvPr>
            <p:ph type="sldImg"/>
          </p:nvPr>
        </p:nvSpPr>
        <p:spPr>
          <a:ln/>
        </p:spPr>
      </p:sp>
      <p:sp>
        <p:nvSpPr>
          <p:cNvPr id="19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Prior to handheld devices, the attacker would have to work in a secluded area with dedicated access to the Ethernet for a time. The attacker would sit down with a laptop and run a variety of tools against the network, and working internally typically put the attacker inside the firewall and IDS. Today’s capable mobile devices can assist these efforts by allowing attackers to place the small device onto the network to act as a wireless bridge</a:t>
            </a:r>
            <a:r>
              <a:rPr lang="en-US" altLang="en-US" i="1" dirty="0" smtClean="0">
                <a:latin typeface="Arial" panose="020B0604020202020204" pitchFamily="34" charset="0"/>
                <a:ea typeface="ヒラギノ角ゴ Pro W3" pitchFamily="-112" charset="-128"/>
              </a:rPr>
              <a:t>, </a:t>
            </a:r>
            <a:r>
              <a:rPr lang="en-US" altLang="en-US" dirty="0" smtClean="0">
                <a:latin typeface="Arial" panose="020B0604020202020204" pitchFamily="34" charset="0"/>
                <a:ea typeface="ヒラギノ角ゴ Pro W3" pitchFamily="-112" charset="-128"/>
              </a:rPr>
              <a:t>as shown in this slide.</a:t>
            </a:r>
            <a:endParaRPr lang="en-US" altLang="en-US" sz="4400" dirty="0" smtClean="0">
              <a:latin typeface="Calibri" panose="020F0502020204030204" pitchFamily="34" charset="0"/>
              <a:ea typeface="ヒラギノ角ゴ Pro W3" pitchFamily="-112" charset="-128"/>
            </a:endParaRPr>
          </a:p>
          <a:p>
            <a:endParaRPr lang="en-US" altLang="en-US" dirty="0" smtClean="0">
              <a:latin typeface="Arial" panose="020B0604020202020204" pitchFamily="34" charset="0"/>
              <a:ea typeface="ヒラギノ角ゴ Pro W3" pitchFamily="-112" charset="-128"/>
            </a:endParaRPr>
          </a:p>
        </p:txBody>
      </p:sp>
      <p:sp>
        <p:nvSpPr>
          <p:cNvPr id="19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6F62681C-A49C-4142-A160-5F6357D03411}" type="slidenum">
              <a:rPr lang="en-US" altLang="en-US"/>
              <a:pPr>
                <a:spcBef>
                  <a:spcPct val="0"/>
                </a:spcBef>
              </a:pPr>
              <a:t>10</a:t>
            </a:fld>
            <a:endParaRPr lang="en-US" altLang="en-US" dirty="0"/>
          </a:p>
        </p:txBody>
      </p:sp>
    </p:spTree>
    <p:extLst>
      <p:ext uri="{BB962C8B-B14F-4D97-AF65-F5344CB8AC3E}">
        <p14:creationId xmlns:p14="http://schemas.microsoft.com/office/powerpoint/2010/main" val="40656507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Electronic access control systems were spawned from the need to have more logging and control than provided by the older method of metallic keys. </a:t>
            </a:r>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043B9A07-1AEB-4FB1-9E31-A9AFF05731D0}" type="slidenum">
              <a:rPr lang="en-US" altLang="en-US"/>
              <a:pPr>
                <a:spcBef>
                  <a:spcPct val="0"/>
                </a:spcBef>
              </a:pPr>
              <a:t>73</a:t>
            </a:fld>
            <a:endParaRPr lang="en-US" altLang="en-US" dirty="0"/>
          </a:p>
        </p:txBody>
      </p:sp>
    </p:spTree>
    <p:extLst>
      <p:ext uri="{BB962C8B-B14F-4D97-AF65-F5344CB8AC3E}">
        <p14:creationId xmlns:p14="http://schemas.microsoft.com/office/powerpoint/2010/main" val="20743009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ln/>
        </p:spPr>
      </p:sp>
      <p:sp>
        <p:nvSpPr>
          <p:cNvPr id="142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However, many other biological factors can be used, such as the retina or iris of the eye, the geometry of the hand, and the geometry of the face. When these are used for authentication, there is a two-part process: enrollment and then authentication. During enrollment, a computer takes the image of the biological factor and reduces it to a numeric value. When the user attempts to authenticate, their feature is scanned by the reader, and the computer compares the numeric value being read to the one stored in the database. If they match, access is allowed. Since these physical factors are unique, theoretically only the actual authorized person would be allowed access.</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In the real world, however, the theory behind biometrics breaks down. Tokens that have a digital code work very well because everything remains in the digital realm. A computer checks your code, such as 123, against the database; if the computer finds 123 and that number has access, the computer opens the door. Biometrics, however, take an analog signal, such as a fingerprint or a face, and attempt to digitize it, and it is then matched against the digits in the database. The problem with an analog signal is that it might not encode the exact same way twice. For example, if you came to work with a bandage on your chin, would the face-based biometrics grant you access or deny it?</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Engineers who designed these systems understood that if a system was set to exact checking, an encoded biometric might never grant access since it might never scan the biometric exactly the same way twice. Therefore, most systems have tried to allow a certain amount of error in the scan, while not allowing too much.</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For biometric authentication to work properly, and also be trusted, it must minimize the existence of both false positives and false negatives. To do that, a balance between exacting and error must be created so that the machines allow a little physical variance - but not too much.</a:t>
            </a:r>
          </a:p>
        </p:txBody>
      </p:sp>
      <p:sp>
        <p:nvSpPr>
          <p:cNvPr id="142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24710B8E-BBF0-4A52-A36A-24AC6809B66F}" type="slidenum">
              <a:rPr lang="en-US" altLang="en-US"/>
              <a:pPr>
                <a:spcBef>
                  <a:spcPct val="0"/>
                </a:spcBef>
              </a:pPr>
              <a:t>74</a:t>
            </a:fld>
            <a:endParaRPr lang="en-US" altLang="en-US" dirty="0"/>
          </a:p>
        </p:txBody>
      </p:sp>
    </p:spTree>
    <p:extLst>
      <p:ext uri="{BB962C8B-B14F-4D97-AF65-F5344CB8AC3E}">
        <p14:creationId xmlns:p14="http://schemas.microsoft.com/office/powerpoint/2010/main" val="19707200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ln/>
        </p:spPr>
      </p:sp>
      <p:sp>
        <p:nvSpPr>
          <p:cNvPr id="144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Fingerprint readers have been available for several years in laptops. These come in a variety of form factors a shown above.</a:t>
            </a:r>
          </a:p>
        </p:txBody>
      </p:sp>
      <p:sp>
        <p:nvSpPr>
          <p:cNvPr id="144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82C01BFA-937F-40FA-ACC8-5FF062AFA506}" type="slidenum">
              <a:rPr lang="en-US" altLang="en-US"/>
              <a:pPr>
                <a:spcBef>
                  <a:spcPct val="0"/>
                </a:spcBef>
              </a:pPr>
              <a:t>75</a:t>
            </a:fld>
            <a:endParaRPr lang="en-US" altLang="en-US" dirty="0"/>
          </a:p>
        </p:txBody>
      </p:sp>
    </p:spTree>
    <p:extLst>
      <p:ext uri="{BB962C8B-B14F-4D97-AF65-F5344CB8AC3E}">
        <p14:creationId xmlns:p14="http://schemas.microsoft.com/office/powerpoint/2010/main" val="3328067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ln/>
        </p:spPr>
      </p:sp>
      <p:sp>
        <p:nvSpPr>
          <p:cNvPr id="146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a:t>
            </a:r>
          </a:p>
        </p:txBody>
      </p:sp>
      <p:sp>
        <p:nvSpPr>
          <p:cNvPr id="146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E43D6402-30CB-4DC8-A5A4-63C68BB9745F}" type="slidenum">
              <a:rPr lang="en-US" altLang="en-US"/>
              <a:pPr>
                <a:spcBef>
                  <a:spcPct val="0"/>
                </a:spcBef>
              </a:pPr>
              <a:t>76</a:t>
            </a:fld>
            <a:endParaRPr lang="en-US" altLang="en-US" dirty="0"/>
          </a:p>
        </p:txBody>
      </p:sp>
    </p:spTree>
    <p:extLst>
      <p:ext uri="{BB962C8B-B14F-4D97-AF65-F5344CB8AC3E}">
        <p14:creationId xmlns:p14="http://schemas.microsoft.com/office/powerpoint/2010/main" val="188548018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a:t>
            </a:r>
          </a:p>
        </p:txBody>
      </p:sp>
      <p:sp>
        <p:nvSpPr>
          <p:cNvPr id="148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0C91B37E-AC1B-475B-BAF2-548680A9BA70}" type="slidenum">
              <a:rPr lang="en-US" altLang="en-US"/>
              <a:pPr>
                <a:spcBef>
                  <a:spcPct val="0"/>
                </a:spcBef>
              </a:pPr>
              <a:t>77</a:t>
            </a:fld>
            <a:endParaRPr lang="en-US" altLang="en-US" dirty="0"/>
          </a:p>
        </p:txBody>
      </p:sp>
    </p:spTree>
    <p:extLst>
      <p:ext uri="{BB962C8B-B14F-4D97-AF65-F5344CB8AC3E}">
        <p14:creationId xmlns:p14="http://schemas.microsoft.com/office/powerpoint/2010/main" val="375685933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ln/>
        </p:spPr>
      </p:sp>
      <p:sp>
        <p:nvSpPr>
          <p:cNvPr id="150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a:t>
            </a:r>
          </a:p>
        </p:txBody>
      </p:sp>
      <p:sp>
        <p:nvSpPr>
          <p:cNvPr id="150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935F56AA-14CE-47BB-86D4-5077BF1EF00F}" type="slidenum">
              <a:rPr lang="en-US" altLang="en-US"/>
              <a:pPr>
                <a:spcBef>
                  <a:spcPct val="0"/>
                </a:spcBef>
              </a:pPr>
              <a:t>78</a:t>
            </a:fld>
            <a:endParaRPr lang="en-US" altLang="en-US" dirty="0"/>
          </a:p>
        </p:txBody>
      </p:sp>
    </p:spTree>
    <p:extLst>
      <p:ext uri="{BB962C8B-B14F-4D97-AF65-F5344CB8AC3E}">
        <p14:creationId xmlns:p14="http://schemas.microsoft.com/office/powerpoint/2010/main" val="125110642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114691" name="Notes Placeholder 2"/>
          <p:cNvSpPr>
            <a:spLocks noGrp="1"/>
          </p:cNvSpPr>
          <p:nvPr>
            <p:ph type="body" idx="1"/>
          </p:nvPr>
        </p:nvSpPr>
        <p:spPr>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dirty="0"/>
              <a:t>To solve the false positive and false negative issue, the probabilistic engine must produce two sets of curves that do not overlap.</a:t>
            </a:r>
          </a:p>
          <a:p>
            <a:pPr marL="170713" indent="-170713">
              <a:buFont typeface="Arial" panose="020B0604020202020204" pitchFamily="34" charset="0"/>
              <a:buChar char="•"/>
              <a:defRPr/>
            </a:pPr>
            <a:r>
              <a:rPr lang="en-US" dirty="0"/>
              <a:t>This is equivalent to very low, &lt;0.001%, false positive and false negative rates. </a:t>
            </a:r>
          </a:p>
          <a:p>
            <a:pPr marL="170713" indent="-170713">
              <a:buFont typeface="Arial" panose="020B0604020202020204" pitchFamily="34" charset="0"/>
              <a:buChar char="•"/>
              <a:defRPr/>
            </a:pPr>
            <a:r>
              <a:rPr lang="en-US" dirty="0"/>
              <a:t>Because the curves technically have tails that go forever, there will always be some false rates, but the numbers have to be exceedingly small to assure security. </a:t>
            </a:r>
          </a:p>
          <a:p>
            <a:pPr marL="170713" indent="-170713">
              <a:buFont typeface="Arial" panose="020B0604020202020204" pitchFamily="34" charset="0"/>
              <a:buChar char="•"/>
              <a:defRPr/>
            </a:pPr>
            <a:endParaRPr lang="en-US" altLang="en-US" dirty="0"/>
          </a:p>
          <a:p>
            <a:pPr>
              <a:defRPr/>
            </a:pPr>
            <a:endParaRPr lang="en-US" altLang="en-US" b="1" dirty="0" smtClean="0">
              <a:latin typeface="Arial" panose="020B0604020202020204" pitchFamily="34" charset="0"/>
              <a:ea typeface="ヒラギノ角ゴ Pro W3" pitchFamily="-112" charset="-128"/>
            </a:endParaRPr>
          </a:p>
          <a:p>
            <a:pPr>
              <a:defRPr/>
            </a:pPr>
            <a:r>
              <a:rPr lang="en-US" altLang="en-US" dirty="0" smtClean="0"/>
              <a:t>The CER is the point where the false acceptance and false rejection rates are equal. While a system has the ability to adjust which of the two false rates to favor, the CER provides a means of comparing systems performance at discriminating signals. A system with a CER of 2 percent is more accurate (and has more separation) than one with a CER of 5 percent.</a:t>
            </a:r>
          </a:p>
        </p:txBody>
      </p:sp>
      <p:sp>
        <p:nvSpPr>
          <p:cNvPr id="1587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28A79A28-C140-4F16-8312-2A68CA22AC77}" type="slidenum">
              <a:rPr lang="en-US" altLang="en-US"/>
              <a:pPr>
                <a:spcBef>
                  <a:spcPct val="0"/>
                </a:spcBef>
              </a:pPr>
              <a:t>82</a:t>
            </a:fld>
            <a:endParaRPr lang="en-US" altLang="en-US" dirty="0"/>
          </a:p>
        </p:txBody>
      </p:sp>
    </p:spTree>
    <p:extLst>
      <p:ext uri="{BB962C8B-B14F-4D97-AF65-F5344CB8AC3E}">
        <p14:creationId xmlns:p14="http://schemas.microsoft.com/office/powerpoint/2010/main" val="408384773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a:ln/>
        </p:spPr>
      </p:sp>
      <p:sp>
        <p:nvSpPr>
          <p:cNvPr id="160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a typeface="ヒラギノ角ゴ Pro W3" pitchFamily="-112" charset="-128"/>
            </a:endParaRPr>
          </a:p>
        </p:txBody>
      </p:sp>
      <p:sp>
        <p:nvSpPr>
          <p:cNvPr id="160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0F1BCDE7-BF65-46B9-9F58-E0E45BBB6DBA}" type="slidenum">
              <a:rPr lang="en-US" altLang="en-US"/>
              <a:pPr>
                <a:spcBef>
                  <a:spcPct val="0"/>
                </a:spcBef>
              </a:pPr>
              <a:t>83</a:t>
            </a:fld>
            <a:endParaRPr lang="en-US" altLang="en-US" dirty="0"/>
          </a:p>
        </p:txBody>
      </p:sp>
    </p:spTree>
    <p:extLst>
      <p:ext uri="{BB962C8B-B14F-4D97-AF65-F5344CB8AC3E}">
        <p14:creationId xmlns:p14="http://schemas.microsoft.com/office/powerpoint/2010/main" val="75766477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ln/>
        </p:spPr>
      </p:sp>
      <p:sp>
        <p:nvSpPr>
          <p:cNvPr id="162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This idea is compounded by the fact that it is impossible for you to change your fingerprint if it gets stolen. It is easy to replace a lost or stolen token and delete the missing one from the system, but it is far more difficult to replace a human hand. </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A human face can change, through scarring, weight loss or gain, or surgery. A fingerprint can be changed through damage to the fingers. Eye retinas can be affected by some types of diabetes or by pregnancy. All of these changes force the biometric system to allow a higher tolerance for variance in the biometric being read. This has led the way for high-security installations to move toward multiple-factor authentication.</a:t>
            </a:r>
          </a:p>
        </p:txBody>
      </p:sp>
      <p:sp>
        <p:nvSpPr>
          <p:cNvPr id="162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38E6DF60-7759-4968-9609-3757CC204329}" type="slidenum">
              <a:rPr lang="en-US" altLang="en-US"/>
              <a:pPr>
                <a:spcBef>
                  <a:spcPct val="0"/>
                </a:spcBef>
              </a:pPr>
              <a:t>84</a:t>
            </a:fld>
            <a:endParaRPr lang="en-US" altLang="en-US" dirty="0"/>
          </a:p>
        </p:txBody>
      </p:sp>
    </p:spTree>
    <p:extLst>
      <p:ext uri="{BB962C8B-B14F-4D97-AF65-F5344CB8AC3E}">
        <p14:creationId xmlns:p14="http://schemas.microsoft.com/office/powerpoint/2010/main" val="39523596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Two-factor authentication combines any two of these before granting access. An example would be a card reader that then turns on a fingerprint scanner—if your fingerprint matches the one on file for the card, you are granted access. Three-factor authentication would combine all three types, such as a smart card reader that asks for a PIN before enabling a retina scanner. If all three correspond to a valid user in the computer database, access is granted.</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Multiple-factor authentication methods greatly enhance security by making it very difficult for an attacker to obtain all the correct materials for authentication. They also protect against the risk of stolen tokens, as the attacker must have the correct biometric, password, or both. More important, multiple-factor authentication enhances the security of biometric systems, by protecting against a stolen biometric. Changing the token makes the biometric useless unless the attacker can steal the new token. It also reduces false positives by trying to match the supplied biometric with the one that is associated with the supplied token. This prevents the computer from seeking a match using the entire database of biometrics. Using multiple factors is one of the best ways to ensure proper authentication and access control. </a:t>
            </a:r>
          </a:p>
        </p:txBody>
      </p:sp>
      <p:sp>
        <p:nvSpPr>
          <p:cNvPr id="164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336725F0-F794-414A-83B4-5356594368D4}" type="slidenum">
              <a:rPr lang="en-US" altLang="en-US"/>
              <a:pPr>
                <a:spcBef>
                  <a:spcPct val="0"/>
                </a:spcBef>
              </a:pPr>
              <a:t>85</a:t>
            </a:fld>
            <a:endParaRPr lang="en-US" altLang="en-US" dirty="0"/>
          </a:p>
        </p:txBody>
      </p:sp>
    </p:spTree>
    <p:extLst>
      <p:ext uri="{BB962C8B-B14F-4D97-AF65-F5344CB8AC3E}">
        <p14:creationId xmlns:p14="http://schemas.microsoft.com/office/powerpoint/2010/main" val="2777282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Before bootable CDs or DVDs were available, a boot floppy was used to start the system and prepare the hard drives to load the operating system.</a:t>
            </a:r>
          </a:p>
        </p:txBody>
      </p:sp>
      <p:sp>
        <p:nvSpPr>
          <p:cNvPr id="21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7A0EF240-83A9-49A2-87A1-C8CEEB05875B}" type="slidenum">
              <a:rPr lang="en-US" altLang="en-US"/>
              <a:pPr>
                <a:spcBef>
                  <a:spcPct val="0"/>
                </a:spcBef>
              </a:pPr>
              <a:t>11</a:t>
            </a:fld>
            <a:endParaRPr lang="en-US" altLang="en-US" dirty="0"/>
          </a:p>
        </p:txBody>
      </p:sp>
    </p:spTree>
    <p:extLst>
      <p:ext uri="{BB962C8B-B14F-4D97-AF65-F5344CB8AC3E}">
        <p14:creationId xmlns:p14="http://schemas.microsoft.com/office/powerpoint/2010/main" val="3428044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The bootable CD-ROMs and DVD-ROMs are actually more of a threat, because they are frequently used to carry a variety of software for updates and can utilize the much greater storage capacity of the CD or DVD media. This capacity can store an entire operating system and a complete tool set for a variety of tasks or malware, so when updating via CD/DVD, precautions must be taken to ensure the veracity of the media.</a:t>
            </a:r>
          </a:p>
          <a:p>
            <a:endParaRPr lang="en-US" altLang="en-US" dirty="0" smtClean="0">
              <a:latin typeface="Arial" panose="020B0604020202020204" pitchFamily="34" charset="0"/>
              <a:ea typeface="ヒラギノ角ゴ Pro W3" pitchFamily="-112" charset="-128"/>
            </a:endParaRPr>
          </a:p>
          <a:p>
            <a:r>
              <a:rPr lang="en-US" altLang="en-US" dirty="0" smtClean="0">
                <a:latin typeface="Arial" panose="020B0604020202020204" pitchFamily="34" charset="0"/>
                <a:ea typeface="ヒラギノ角ゴ Pro W3" pitchFamily="-112" charset="-128"/>
              </a:rPr>
              <a:t>These types of devices have spawned a new kind of attack in which a CD, DVD, or flash drive is left in an opportunistic place where members of a target organization may pick up and use them. This CD/DVD or flash drive is typically loaded with malware and is referred to as a </a:t>
            </a:r>
            <a:r>
              <a:rPr lang="en-US" altLang="en-US" i="1" dirty="0" smtClean="0">
                <a:latin typeface="Arial" panose="020B0604020202020204" pitchFamily="34" charset="0"/>
                <a:ea typeface="ヒラギノ角ゴ Pro W3" pitchFamily="-112" charset="-128"/>
              </a:rPr>
              <a:t>road apple</a:t>
            </a:r>
            <a:r>
              <a:rPr lang="en-US" altLang="en-US" dirty="0" smtClean="0">
                <a:latin typeface="Arial" panose="020B0604020202020204" pitchFamily="34" charset="0"/>
                <a:ea typeface="ヒラギノ角ゴ Pro W3" pitchFamily="-112" charset="-128"/>
              </a:rPr>
              <a:t>.</a:t>
            </a:r>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213">
              <a:spcBef>
                <a:spcPct val="30000"/>
              </a:spcBef>
              <a:defRPr sz="1200">
                <a:solidFill>
                  <a:schemeClr val="tx1"/>
                </a:solidFill>
                <a:latin typeface="Arial" panose="020B0604020202020204" pitchFamily="34" charset="0"/>
                <a:ea typeface="ヒラギノ角ゴ Pro W3" pitchFamily="-112" charset="-128"/>
              </a:defRPr>
            </a:lvl1pPr>
            <a:lvl2pPr marL="738188" indent="-284163" defTabSz="938213">
              <a:spcBef>
                <a:spcPct val="30000"/>
              </a:spcBef>
              <a:defRPr sz="1200">
                <a:solidFill>
                  <a:schemeClr val="tx1"/>
                </a:solidFill>
                <a:latin typeface="Arial" panose="020B0604020202020204" pitchFamily="34" charset="0"/>
                <a:ea typeface="ヒラギノ角ゴ Pro W3" pitchFamily="-112" charset="-128"/>
              </a:defRPr>
            </a:lvl2pPr>
            <a:lvl3pPr marL="1136650" indent="-227013" defTabSz="938213">
              <a:spcBef>
                <a:spcPct val="30000"/>
              </a:spcBef>
              <a:defRPr sz="1200">
                <a:solidFill>
                  <a:schemeClr val="tx1"/>
                </a:solidFill>
                <a:latin typeface="Arial" panose="020B0604020202020204" pitchFamily="34" charset="0"/>
                <a:ea typeface="ヒラギノ角ゴ Pro W3" pitchFamily="-112" charset="-128"/>
              </a:defRPr>
            </a:lvl3pPr>
            <a:lvl4pPr marL="1592263" indent="-227013" defTabSz="938213">
              <a:spcBef>
                <a:spcPct val="30000"/>
              </a:spcBef>
              <a:defRPr sz="1200">
                <a:solidFill>
                  <a:schemeClr val="tx1"/>
                </a:solidFill>
                <a:latin typeface="Arial" panose="020B0604020202020204" pitchFamily="34" charset="0"/>
                <a:ea typeface="ヒラギノ角ゴ Pro W3" pitchFamily="-112" charset="-128"/>
              </a:defRPr>
            </a:lvl4pPr>
            <a:lvl5pPr marL="2047875" indent="-227013" defTabSz="938213">
              <a:spcBef>
                <a:spcPct val="30000"/>
              </a:spcBef>
              <a:defRPr sz="1200">
                <a:solidFill>
                  <a:schemeClr val="tx1"/>
                </a:solidFill>
                <a:latin typeface="Arial" panose="020B0604020202020204" pitchFamily="34" charset="0"/>
                <a:ea typeface="ヒラギノ角ゴ Pro W3" pitchFamily="-112" charset="-128"/>
              </a:defRPr>
            </a:lvl5pPr>
            <a:lvl6pPr marL="25050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6pPr>
            <a:lvl7pPr marL="29622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7pPr>
            <a:lvl8pPr marL="34194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8pPr>
            <a:lvl9pPr marL="3876675" indent="-227013" defTabSz="938213" eaLnBrk="0" fontAlgn="base" hangingPunct="0">
              <a:spcBef>
                <a:spcPct val="30000"/>
              </a:spcBef>
              <a:spcAft>
                <a:spcPct val="0"/>
              </a:spcAft>
              <a:defRPr sz="1200">
                <a:solidFill>
                  <a:schemeClr val="tx1"/>
                </a:solidFill>
                <a:latin typeface="Arial" panose="020B0604020202020204" pitchFamily="34" charset="0"/>
                <a:ea typeface="ヒラギノ角ゴ Pro W3" pitchFamily="-112" charset="-128"/>
              </a:defRPr>
            </a:lvl9pPr>
          </a:lstStyle>
          <a:p>
            <a:pPr>
              <a:spcBef>
                <a:spcPct val="0"/>
              </a:spcBef>
            </a:pPr>
            <a:fld id="{4A4751C0-70B9-44D5-B845-8CEE848C5EB6}" type="slidenum">
              <a:rPr lang="en-US" altLang="en-US"/>
              <a:pPr>
                <a:spcBef>
                  <a:spcPct val="0"/>
                </a:spcBef>
              </a:pPr>
              <a:t>12</a:t>
            </a:fld>
            <a:endParaRPr lang="en-US" altLang="en-US" dirty="0"/>
          </a:p>
        </p:txBody>
      </p:sp>
    </p:spTree>
    <p:extLst>
      <p:ext uri="{BB962C8B-B14F-4D97-AF65-F5344CB8AC3E}">
        <p14:creationId xmlns:p14="http://schemas.microsoft.com/office/powerpoint/2010/main" val="3630628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26707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04900"/>
            <a:ext cx="8229600" cy="876300"/>
          </a:xfrm>
          <a:prstGeom prst="rect">
            <a:avLst/>
          </a:prstGeom>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1981200"/>
            <a:ext cx="8229600" cy="4144963"/>
          </a:xfrm>
          <a:prstGeom prst="rect">
            <a:avLst/>
          </a:prstGeom>
        </p:spPr>
        <p:txBody>
          <a:bodyPr/>
          <a:lstStyle>
            <a:lvl1pPr>
              <a:defRPr sz="2800"/>
            </a:lvl1pPr>
            <a:lvl2pPr>
              <a:defRPr sz="24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151752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_Line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09218"/>
            <a:ext cx="8229600" cy="1176782"/>
          </a:xfrm>
          <a:prstGeom prst="rect">
            <a:avLst/>
          </a:prstGeom>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2362200"/>
            <a:ext cx="8229600" cy="3761232"/>
          </a:xfrm>
          <a:prstGeom prst="rect">
            <a:avLst/>
          </a:prstGeom>
        </p:spPr>
        <p:txBody>
          <a:bodyPr/>
          <a:lstStyle>
            <a:lvl1pPr>
              <a:defRPr sz="2800"/>
            </a:lvl1pPr>
            <a:lvl2pPr>
              <a:defRPr sz="24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306086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033272"/>
            <a:ext cx="8229600" cy="877824"/>
          </a:xfrm>
          <a:prstGeom prst="rect">
            <a:avLst/>
          </a:prstGeom>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981200"/>
            <a:ext cx="4038600" cy="4144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4038600" cy="4144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solidFill>
                  <a:prstClr val="black"/>
                </a:solidFill>
              </a:rPr>
              <a:pPr/>
              <a:t>11/14/2018</a:t>
            </a:fld>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52362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
        <p:nvSpPr>
          <p:cNvPr id="6" name="Content Placeholder 5"/>
          <p:cNvSpPr>
            <a:spLocks noGrp="1"/>
          </p:cNvSpPr>
          <p:nvPr>
            <p:ph sz="quarter" idx="13" hasCustomPrompt="1"/>
          </p:nvPr>
        </p:nvSpPr>
        <p:spPr>
          <a:xfrm>
            <a:off x="609600" y="5943600"/>
            <a:ext cx="7924800" cy="457200"/>
          </a:xfrm>
        </p:spPr>
        <p:txBody>
          <a:bodyPr/>
          <a:lstStyle>
            <a:lvl1pPr marL="0" indent="0" algn="ctr">
              <a:buNone/>
              <a:defRPr sz="1800"/>
            </a:lvl1pPr>
          </a:lstStyle>
          <a:p>
            <a:pPr lvl="0"/>
            <a:r>
              <a:rPr lang="en-US" dirty="0" smtClean="0"/>
              <a:t>&lt;Insert Figure number and caption&gt;</a:t>
            </a:r>
            <a:endParaRPr lang="en-US" dirty="0"/>
          </a:p>
        </p:txBody>
      </p:sp>
    </p:spTree>
    <p:extLst>
      <p:ext uri="{BB962C8B-B14F-4D97-AF65-F5344CB8AC3E}">
        <p14:creationId xmlns:p14="http://schemas.microsoft.com/office/powerpoint/2010/main" val="373163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788336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grpSp>
        <p:nvGrpSpPr>
          <p:cNvPr id="22" name="Group 13"/>
          <p:cNvGrpSpPr>
            <a:grpSpLocks/>
          </p:cNvGrpSpPr>
          <p:nvPr userDrawn="1"/>
        </p:nvGrpSpPr>
        <p:grpSpPr bwMode="auto">
          <a:xfrm>
            <a:off x="-3175" y="0"/>
            <a:ext cx="9147175" cy="6769100"/>
            <a:chOff x="0" y="0"/>
            <a:chExt cx="9147175" cy="6769100"/>
          </a:xfrm>
        </p:grpSpPr>
        <p:grpSp>
          <p:nvGrpSpPr>
            <p:cNvPr id="23" name="Group 9"/>
            <p:cNvGrpSpPr>
              <a:grpSpLocks/>
            </p:cNvGrpSpPr>
            <p:nvPr userDrawn="1"/>
          </p:nvGrpSpPr>
          <p:grpSpPr bwMode="auto">
            <a:xfrm>
              <a:off x="0" y="0"/>
              <a:ext cx="9147175" cy="1006475"/>
              <a:chOff x="0" y="0"/>
              <a:chExt cx="9147175" cy="1006475"/>
            </a:xfrm>
          </p:grpSpPr>
          <p:sp>
            <p:nvSpPr>
              <p:cNvPr id="25" name="Rectangle 24"/>
              <p:cNvSpPr>
                <a:spLocks/>
              </p:cNvSpPr>
              <p:nvPr userDrawn="1"/>
            </p:nvSpPr>
            <p:spPr>
              <a:xfrm>
                <a:off x="0" y="0"/>
                <a:ext cx="9147175" cy="100647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6" name="TextBox 11"/>
              <p:cNvSpPr txBox="1">
                <a:spLocks noChangeArrowheads="1"/>
              </p:cNvSpPr>
              <p:nvPr userDrawn="1"/>
            </p:nvSpPr>
            <p:spPr bwMode="auto">
              <a:xfrm>
                <a:off x="1172896" y="269557"/>
                <a:ext cx="797110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600" dirty="0" smtClean="0">
                    <a:solidFill>
                      <a:schemeClr val="bg1"/>
                    </a:solidFill>
                    <a:latin typeface="Century" panose="02040604050505020304" pitchFamily="18" charset="0"/>
                  </a:rPr>
                  <a:t>Principles</a:t>
                </a:r>
                <a:r>
                  <a:rPr lang="en-US" altLang="en-US" sz="2600" baseline="0" dirty="0" smtClean="0">
                    <a:solidFill>
                      <a:schemeClr val="bg1"/>
                    </a:solidFill>
                    <a:latin typeface="Century" panose="02040604050505020304" pitchFamily="18" charset="0"/>
                  </a:rPr>
                  <a:t> of Computer Security, Fourth Edition</a:t>
                </a:r>
                <a:endParaRPr lang="en-US" altLang="en-US" sz="2600" dirty="0">
                  <a:solidFill>
                    <a:schemeClr val="bg1"/>
                  </a:solidFill>
                  <a:latin typeface="Century" panose="02040604050505020304" pitchFamily="18" charset="0"/>
                </a:endParaRPr>
              </a:p>
            </p:txBody>
          </p:sp>
        </p:grpSp>
        <p:sp>
          <p:nvSpPr>
            <p:cNvPr id="24" name="TextBox 23"/>
            <p:cNvSpPr txBox="1"/>
            <p:nvPr userDrawn="1"/>
          </p:nvSpPr>
          <p:spPr>
            <a:xfrm>
              <a:off x="0" y="6553200"/>
              <a:ext cx="9144000" cy="215900"/>
            </a:xfrm>
            <a:prstGeom prst="rect">
              <a:avLst/>
            </a:prstGeom>
            <a:solidFill>
              <a:schemeClr val="tx1"/>
            </a:solidFill>
          </p:spPr>
          <p:txBody>
            <a:bodyPr>
              <a:spAutoFit/>
            </a:bodyPr>
            <a:lstStyle/>
            <a:p>
              <a:pPr eaLnBrk="1" hangingPunct="1">
                <a:defRPr/>
              </a:pPr>
              <a:r>
                <a:rPr lang="en-US" sz="800" dirty="0" smtClean="0">
                  <a:solidFill>
                    <a:schemeClr val="bg1"/>
                  </a:solidFill>
                  <a:latin typeface="Arial" charset="0"/>
                  <a:cs typeface="Arial" charset="0"/>
                </a:rPr>
                <a:t>Copyright © 2016 by McGraw-Hill Education. All rights reserved.</a:t>
              </a:r>
              <a:endParaRPr lang="en-US" sz="800" dirty="0">
                <a:solidFill>
                  <a:schemeClr val="bg1"/>
                </a:solidFill>
                <a:latin typeface="Arial" charset="0"/>
                <a:cs typeface="Arial" charset="0"/>
              </a:endParaRPr>
            </a:p>
          </p:txBody>
        </p:sp>
      </p:grpSp>
      <p:sp>
        <p:nvSpPr>
          <p:cNvPr id="27" name="Footer Placeholder 4"/>
          <p:cNvSpPr txBox="1">
            <a:spLocks/>
          </p:cNvSpPr>
          <p:nvPr userDrawn="1"/>
        </p:nvSpPr>
        <p:spPr>
          <a:xfrm>
            <a:off x="3122612" y="6296025"/>
            <a:ext cx="2895600"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en-US" dirty="0"/>
          </a:p>
        </p:txBody>
      </p:sp>
      <p:pic>
        <p:nvPicPr>
          <p:cNvPr id="29" name="Picture 2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175" y="-15240"/>
            <a:ext cx="1172897" cy="1021715"/>
          </a:xfrm>
          <a:prstGeom prst="rect">
            <a:avLst/>
          </a:prstGeom>
        </p:spPr>
      </p:pic>
    </p:spTree>
    <p:extLst>
      <p:ext uri="{BB962C8B-B14F-4D97-AF65-F5344CB8AC3E}">
        <p14:creationId xmlns:p14="http://schemas.microsoft.com/office/powerpoint/2010/main" val="3614237024"/>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68" r:id="rId3"/>
    <p:sldLayoutId id="2147483667" r:id="rId4"/>
    <p:sldLayoutId id="2147483669" r:id="rId5"/>
    <p:sldLayoutId id="2147483661"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28600" y="2130425"/>
            <a:ext cx="8534400" cy="1470025"/>
          </a:xfrm>
        </p:spPr>
        <p:txBody>
          <a:bodyPr/>
          <a:lstStyle/>
          <a:p>
            <a:r>
              <a:rPr lang="en-AU" dirty="0" smtClean="0"/>
              <a:t>Module 3 Physical Security – Part 1</a:t>
            </a:r>
            <a:endParaRPr lang="en-AU" dirty="0"/>
          </a:p>
        </p:txBody>
      </p:sp>
      <p:sp>
        <p:nvSpPr>
          <p:cNvPr id="5" name="Subtitle 4"/>
          <p:cNvSpPr>
            <a:spLocks noGrp="1"/>
          </p:cNvSpPr>
          <p:nvPr>
            <p:ph type="subTitle" idx="1"/>
          </p:nvPr>
        </p:nvSpPr>
        <p:spPr/>
        <p:txBody>
          <a:bodyPr/>
          <a:lstStyle/>
          <a:p>
            <a:endParaRPr lang="en-AU" dirty="0"/>
          </a:p>
        </p:txBody>
      </p:sp>
    </p:spTree>
    <p:extLst>
      <p:ext uri="{BB962C8B-B14F-4D97-AF65-F5344CB8AC3E}">
        <p14:creationId xmlns:p14="http://schemas.microsoft.com/office/powerpoint/2010/main" val="4188596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 r="-61" b="9408"/>
          <a:stretch/>
        </p:blipFill>
        <p:spPr>
          <a:xfrm>
            <a:off x="990600" y="1143000"/>
            <a:ext cx="7391400" cy="4556051"/>
          </a:xfrm>
          <a:prstGeom prst="rect">
            <a:avLst/>
          </a:prstGeom>
        </p:spPr>
      </p:pic>
      <p:sp>
        <p:nvSpPr>
          <p:cNvPr id="4" name="Content Placeholder 3"/>
          <p:cNvSpPr>
            <a:spLocks noGrp="1"/>
          </p:cNvSpPr>
          <p:nvPr>
            <p:ph sz="quarter" idx="13"/>
          </p:nvPr>
        </p:nvSpPr>
        <p:spPr/>
        <p:txBody>
          <a:bodyPr/>
          <a:lstStyle/>
          <a:p>
            <a:r>
              <a:rPr lang="en-US" dirty="0"/>
              <a:t>Figure 8.2 A wireless bridge can allow remote </a:t>
            </a:r>
            <a:r>
              <a:rPr lang="en-US" dirty="0" smtClean="0"/>
              <a:t>access.</a:t>
            </a:r>
            <a:endParaRPr lang="en-US"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r>
              <a:rPr lang="en-US" altLang="en-US" dirty="0" smtClean="0"/>
              <a:t>Bootdisks</a:t>
            </a:r>
          </a:p>
        </p:txBody>
      </p:sp>
      <p:sp>
        <p:nvSpPr>
          <p:cNvPr id="20483" name="Rectangle 3"/>
          <p:cNvSpPr>
            <a:spLocks noGrp="1" noChangeArrowheads="1"/>
          </p:cNvSpPr>
          <p:nvPr>
            <p:ph idx="1"/>
          </p:nvPr>
        </p:nvSpPr>
        <p:spPr/>
        <p:txBody>
          <a:bodyPr/>
          <a:lstStyle/>
          <a:p>
            <a:r>
              <a:rPr lang="en-US" altLang="en-US" dirty="0" smtClean="0"/>
              <a:t>Any media used to boot a computer into an operating system that is not the native OS on its hard drive can be classified as a </a:t>
            </a:r>
            <a:r>
              <a:rPr lang="en-US" altLang="en-US" b="1" dirty="0" smtClean="0"/>
              <a:t>bootdisk</a:t>
            </a:r>
            <a:r>
              <a:rPr lang="en-US" altLang="en-US" dirty="0" smtClean="0"/>
              <a:t>. </a:t>
            </a:r>
          </a:p>
          <a:p>
            <a:pPr lvl="1"/>
            <a:r>
              <a:rPr lang="en-US" altLang="en-US" dirty="0" smtClean="0"/>
              <a:t>In the form of a floppy disk, CD, DVD, or a USB flash drive</a:t>
            </a:r>
          </a:p>
          <a:p>
            <a:r>
              <a:rPr lang="en-US" altLang="en-US" dirty="0" smtClean="0"/>
              <a:t>A boot source can contain a number of programs. </a:t>
            </a:r>
          </a:p>
          <a:p>
            <a:pPr lvl="1"/>
            <a:r>
              <a:rPr lang="en-US" altLang="en-US" dirty="0" smtClean="0"/>
              <a:t>Typically, a NTFSDOS or a floppy-based Linux distribution that can be used to perform a number of tasks including mounting the hard drives and performing at least read operations, via script</a:t>
            </a:r>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dirty="0" smtClean="0"/>
              <a:t>Bootdisks (</a:t>
            </a:r>
            <a:r>
              <a:rPr lang="en-US" altLang="en-US" i="1" dirty="0" smtClean="0"/>
              <a:t>continued</a:t>
            </a:r>
            <a:r>
              <a:rPr lang="en-US" altLang="en-US" dirty="0" smtClean="0"/>
              <a:t>)</a:t>
            </a:r>
          </a:p>
        </p:txBody>
      </p:sp>
      <p:sp>
        <p:nvSpPr>
          <p:cNvPr id="22531" name="Rectangle 3"/>
          <p:cNvSpPr>
            <a:spLocks noGrp="1" noChangeArrowheads="1"/>
          </p:cNvSpPr>
          <p:nvPr>
            <p:ph idx="1"/>
          </p:nvPr>
        </p:nvSpPr>
        <p:spPr/>
        <p:txBody>
          <a:bodyPr/>
          <a:lstStyle/>
          <a:p>
            <a:r>
              <a:rPr lang="en-US" altLang="en-US" dirty="0" smtClean="0"/>
              <a:t>If write access to the drive is obtained, the attacker could alter the password file or place a remote-control program to be executed automatically upon the next boot, guaranteeing continued access to the machine.</a:t>
            </a:r>
          </a:p>
          <a:p>
            <a:r>
              <a:rPr lang="en-US" altLang="en-US" dirty="0" smtClean="0"/>
              <a:t>The most obvious mitigation is to tell the BIOS not to boot from removable media, but this too has issues.</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dirty="0" smtClean="0"/>
              <a:t>LiveCDs</a:t>
            </a:r>
          </a:p>
        </p:txBody>
      </p:sp>
      <p:sp>
        <p:nvSpPr>
          <p:cNvPr id="24579" name="Rectangle 3"/>
          <p:cNvSpPr>
            <a:spLocks noGrp="1" noChangeArrowheads="1"/>
          </p:cNvSpPr>
          <p:nvPr>
            <p:ph idx="1"/>
          </p:nvPr>
        </p:nvSpPr>
        <p:spPr/>
        <p:txBody>
          <a:bodyPr/>
          <a:lstStyle/>
          <a:p>
            <a:r>
              <a:rPr lang="en-US" altLang="en-US" dirty="0" smtClean="0"/>
              <a:t>A </a:t>
            </a:r>
            <a:r>
              <a:rPr lang="en-US" altLang="en-US" b="1" dirty="0" smtClean="0"/>
              <a:t>LiveCD</a:t>
            </a:r>
            <a:r>
              <a:rPr lang="en-US" altLang="en-US" dirty="0" smtClean="0"/>
              <a:t> contains a bootable version of an entire operating system, typically a variant of Linux, complete with drivers for most devices.</a:t>
            </a:r>
          </a:p>
          <a:p>
            <a:pPr lvl="1"/>
            <a:r>
              <a:rPr lang="en-US" altLang="en-US" dirty="0" smtClean="0"/>
              <a:t>LiveCDs give an attacker a greater array of tools than could be loaded onto a floppy disk. </a:t>
            </a:r>
          </a:p>
          <a:p>
            <a:pPr lvl="1"/>
            <a:r>
              <a:rPr lang="en-US" altLang="en-US" dirty="0" smtClean="0"/>
              <a:t>These tools include scanners, sniffers, vulnerability exploits, forensic tools, drive imagers, password crackers, and more.</a:t>
            </a:r>
          </a:p>
          <a:p>
            <a:endParaRPr lang="en-US" altLang="en-US" dirty="0" smtClean="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dirty="0" smtClean="0"/>
              <a:t>LiveCDs (</a:t>
            </a:r>
            <a:r>
              <a:rPr lang="en-US" altLang="en-US" i="1" dirty="0" smtClean="0"/>
              <a:t>continued</a:t>
            </a:r>
            <a:r>
              <a:rPr lang="en-US" altLang="en-US" dirty="0" smtClean="0"/>
              <a:t>)</a:t>
            </a:r>
          </a:p>
        </p:txBody>
      </p:sp>
      <p:sp>
        <p:nvSpPr>
          <p:cNvPr id="26627" name="Rectangle 3"/>
          <p:cNvSpPr>
            <a:spLocks noGrp="1" noChangeArrowheads="1"/>
          </p:cNvSpPr>
          <p:nvPr>
            <p:ph idx="1"/>
          </p:nvPr>
        </p:nvSpPr>
        <p:spPr/>
        <p:txBody>
          <a:bodyPr/>
          <a:lstStyle/>
          <a:p>
            <a:r>
              <a:rPr lang="en-US" altLang="en-US" dirty="0" smtClean="0"/>
              <a:t>With a LiveCD, an attacker would likely have access to the hard disk and also to an operational network interface that would allow him to send the drive data over the Internet if properly connected.</a:t>
            </a:r>
          </a:p>
          <a:p>
            <a:r>
              <a:rPr lang="en-US" altLang="en-US" dirty="0" smtClean="0"/>
              <a:t>Bootable USB flash drives emulate the function of a CD-ROM and provide a device that is both physically smaller and logically larger.</a:t>
            </a:r>
          </a:p>
          <a:p>
            <a:pPr lvl="1"/>
            <a:r>
              <a:rPr lang="en-US" altLang="en-US" dirty="0" smtClean="0"/>
              <a:t>Can contain entire specialized operating systems</a:t>
            </a:r>
          </a:p>
          <a:p>
            <a:pPr lvl="1"/>
            <a:r>
              <a:rPr lang="en-US" altLang="en-US" dirty="0" smtClean="0"/>
              <a:t>Can also write to a LiveCD</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6840" y="1676400"/>
            <a:ext cx="4750320"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ontent Placeholder 1"/>
          <p:cNvSpPr>
            <a:spLocks noGrp="1"/>
          </p:cNvSpPr>
          <p:nvPr>
            <p:ph sz="quarter" idx="13"/>
          </p:nvPr>
        </p:nvSpPr>
        <p:spPr>
          <a:xfrm>
            <a:off x="609600" y="5715000"/>
            <a:ext cx="7924800" cy="457200"/>
          </a:xfrm>
        </p:spPr>
        <p:txBody>
          <a:bodyPr/>
          <a:lstStyle/>
          <a:p>
            <a:r>
              <a:rPr lang="en-US" dirty="0"/>
              <a:t>Figure 8.3 A collection of sample </a:t>
            </a:r>
            <a:r>
              <a:rPr lang="en-US" dirty="0" smtClean="0"/>
              <a:t>LiveCDs</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ltLang="en-US" dirty="0" smtClean="0"/>
              <a:t>Drive Imaging</a:t>
            </a:r>
          </a:p>
        </p:txBody>
      </p:sp>
      <p:sp>
        <p:nvSpPr>
          <p:cNvPr id="30723" name="Rectangle 3"/>
          <p:cNvSpPr>
            <a:spLocks noGrp="1" noChangeArrowheads="1"/>
          </p:cNvSpPr>
          <p:nvPr>
            <p:ph idx="1"/>
          </p:nvPr>
        </p:nvSpPr>
        <p:spPr/>
        <p:txBody>
          <a:bodyPr/>
          <a:lstStyle/>
          <a:p>
            <a:r>
              <a:rPr lang="en-US" altLang="en-US" b="1" dirty="0" smtClean="0"/>
              <a:t>Drive imaging </a:t>
            </a:r>
            <a:r>
              <a:rPr lang="en-US" altLang="en-US" dirty="0" smtClean="0"/>
              <a:t>is the process of copying the entire contents of a hard drive to a single file on a different media. </a:t>
            </a:r>
          </a:p>
          <a:p>
            <a:pPr lvl="1"/>
            <a:r>
              <a:rPr lang="en-US" altLang="en-US" dirty="0" smtClean="0"/>
              <a:t>Often used by people who perform forensic investigations of computers</a:t>
            </a:r>
          </a:p>
          <a:p>
            <a:pPr lvl="1"/>
            <a:r>
              <a:rPr lang="en-US" altLang="en-US" dirty="0" smtClean="0"/>
              <a:t>Uses a bootable media to start the computer and load the drive imaging software</a:t>
            </a:r>
          </a:p>
          <a:p>
            <a:pPr lvl="1"/>
            <a:r>
              <a:rPr lang="en-US" altLang="en-US" dirty="0" smtClean="0"/>
              <a:t>Makes a bit-by-bit copy of the hard drive on another media</a:t>
            </a:r>
          </a:p>
          <a:p>
            <a:pPr lvl="1"/>
            <a:r>
              <a:rPr lang="en-US" altLang="en-US" dirty="0" smtClean="0"/>
              <a:t>Keeps the original copy exactly as it was for evidence</a:t>
            </a: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altLang="en-US" dirty="0" smtClean="0"/>
              <a:t>Drive Imaging (</a:t>
            </a:r>
            <a:r>
              <a:rPr lang="en-US" altLang="en-US" i="1" dirty="0" smtClean="0"/>
              <a:t>continued</a:t>
            </a:r>
            <a:r>
              <a:rPr lang="en-US" altLang="en-US" dirty="0" smtClean="0"/>
              <a:t>)</a:t>
            </a:r>
          </a:p>
        </p:txBody>
      </p:sp>
      <p:sp>
        <p:nvSpPr>
          <p:cNvPr id="32771" name="Rectangle 3"/>
          <p:cNvSpPr>
            <a:spLocks noGrp="1" noChangeArrowheads="1"/>
          </p:cNvSpPr>
          <p:nvPr>
            <p:ph idx="1"/>
          </p:nvPr>
        </p:nvSpPr>
        <p:spPr/>
        <p:txBody>
          <a:bodyPr/>
          <a:lstStyle/>
          <a:p>
            <a:r>
              <a:rPr lang="en-US" altLang="en-US" dirty="0" smtClean="0"/>
              <a:t>The information contains every bit of data that is on the computer: any locally stored documents, locally stored e-mails, and every other piece of information that the hard drive contains.</a:t>
            </a:r>
          </a:p>
          <a:p>
            <a:pPr lvl="1"/>
            <a:r>
              <a:rPr lang="en-US" altLang="en-US" dirty="0" smtClean="0"/>
              <a:t>This data could be very valuable if the machine holds sensitive information about the company.</a:t>
            </a:r>
          </a:p>
          <a:p>
            <a:r>
              <a:rPr lang="en-US" altLang="en-US" dirty="0" smtClean="0"/>
              <a:t>Physical access is the most common way of imaging a drive.</a:t>
            </a:r>
          </a:p>
          <a:p>
            <a:pPr lvl="1"/>
            <a:r>
              <a:rPr lang="en-US" altLang="en-US" dirty="0" smtClean="0"/>
              <a:t>Biggest benefit for the attacker is that drive imaging leaves absolutely no trace of the crime.</a:t>
            </a: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en-US" dirty="0" smtClean="0"/>
              <a:t>Drive Imaging (</a:t>
            </a:r>
            <a:r>
              <a:rPr lang="en-US" altLang="en-US" i="1" dirty="0" smtClean="0"/>
              <a:t>continued</a:t>
            </a:r>
            <a:r>
              <a:rPr lang="en-US" altLang="en-US" dirty="0" smtClean="0"/>
              <a:t>)</a:t>
            </a:r>
          </a:p>
        </p:txBody>
      </p:sp>
      <p:sp>
        <p:nvSpPr>
          <p:cNvPr id="34819" name="Rectangle 3"/>
          <p:cNvSpPr>
            <a:spLocks noGrp="1" noChangeArrowheads="1"/>
          </p:cNvSpPr>
          <p:nvPr>
            <p:ph idx="1"/>
          </p:nvPr>
        </p:nvSpPr>
        <p:spPr/>
        <p:txBody>
          <a:bodyPr/>
          <a:lstStyle/>
          <a:p>
            <a:r>
              <a:rPr lang="en-US" altLang="en-US" dirty="0" smtClean="0"/>
              <a:t>One can minimize the impact of drive imaging by an attacker.</a:t>
            </a:r>
          </a:p>
          <a:p>
            <a:pPr lvl="1"/>
            <a:r>
              <a:rPr lang="en-US" altLang="en-US" dirty="0" smtClean="0"/>
              <a:t>Encrypting important files </a:t>
            </a:r>
          </a:p>
          <a:p>
            <a:pPr lvl="1"/>
            <a:r>
              <a:rPr lang="en-US" altLang="en-US" dirty="0" smtClean="0"/>
              <a:t>Placing files on a centralized file server</a:t>
            </a:r>
          </a:p>
          <a:p>
            <a:r>
              <a:rPr lang="en-US" altLang="en-US" dirty="0" smtClean="0"/>
              <a:t>A denial-of-service (DoS) attack can also be performed with physical access. </a:t>
            </a:r>
          </a:p>
          <a:p>
            <a:pPr lvl="1"/>
            <a:r>
              <a:rPr lang="en-US" altLang="en-US" dirty="0" smtClean="0"/>
              <a:t>Stealing a computer, using a bootdisk to erase all data on the drives, or simply unplugging computers</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US" altLang="en-US" dirty="0" smtClean="0"/>
              <a:t>Physical Security Safeguards</a:t>
            </a:r>
          </a:p>
        </p:txBody>
      </p:sp>
      <p:sp>
        <p:nvSpPr>
          <p:cNvPr id="36867" name="Rectangle 3"/>
          <p:cNvSpPr>
            <a:spLocks noGrp="1" noChangeArrowheads="1"/>
          </p:cNvSpPr>
          <p:nvPr>
            <p:ph idx="1"/>
          </p:nvPr>
        </p:nvSpPr>
        <p:spPr/>
        <p:txBody>
          <a:bodyPr/>
          <a:lstStyle/>
          <a:p>
            <a:r>
              <a:rPr lang="en-US" altLang="en-US" dirty="0" smtClean="0"/>
              <a:t>Walls and guards</a:t>
            </a:r>
          </a:p>
          <a:p>
            <a:r>
              <a:rPr lang="en-US" altLang="en-US" dirty="0" smtClean="0"/>
              <a:t>Physical access controls and monitoring</a:t>
            </a:r>
          </a:p>
          <a:p>
            <a:r>
              <a:rPr lang="en-US" altLang="en-US" dirty="0" smtClean="0"/>
              <a:t>Convergence</a:t>
            </a:r>
          </a:p>
          <a:p>
            <a:r>
              <a:rPr lang="en-US" altLang="en-US" dirty="0" smtClean="0"/>
              <a:t>Policies and procedures</a:t>
            </a:r>
          </a:p>
          <a:p>
            <a:r>
              <a:rPr lang="en-US" altLang="en-US" dirty="0" smtClean="0"/>
              <a:t>Environmental controls</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Module 3 Learning Objectives</a:t>
            </a:r>
            <a:endParaRPr lang="en-AU" dirty="0"/>
          </a:p>
        </p:txBody>
      </p:sp>
      <p:sp>
        <p:nvSpPr>
          <p:cNvPr id="3" name="Content Placeholder 2"/>
          <p:cNvSpPr>
            <a:spLocks noGrp="1"/>
          </p:cNvSpPr>
          <p:nvPr>
            <p:ph idx="1"/>
          </p:nvPr>
        </p:nvSpPr>
        <p:spPr/>
        <p:txBody>
          <a:bodyPr/>
          <a:lstStyle/>
          <a:p>
            <a:pPr marL="0" indent="0">
              <a:buNone/>
            </a:pPr>
            <a:r>
              <a:rPr lang="en-AU" dirty="0"/>
              <a:t>On successful completion of this module, </a:t>
            </a:r>
            <a:r>
              <a:rPr lang="en-AU" dirty="0" smtClean="0"/>
              <a:t>students </a:t>
            </a:r>
            <a:r>
              <a:rPr lang="en-AU" dirty="0"/>
              <a:t>should be able to: </a:t>
            </a:r>
            <a:endParaRPr lang="en-AU" dirty="0" smtClean="0"/>
          </a:p>
          <a:p>
            <a:r>
              <a:rPr lang="en-AU" sz="2400" dirty="0" smtClean="0"/>
              <a:t>describe </a:t>
            </a:r>
            <a:r>
              <a:rPr lang="en-AU" sz="2400" dirty="0"/>
              <a:t>how physical security directly affects computer and network security </a:t>
            </a:r>
            <a:endParaRPr lang="en-AU" sz="2400" dirty="0" smtClean="0"/>
          </a:p>
          <a:p>
            <a:r>
              <a:rPr lang="en-AU" sz="2400" dirty="0" smtClean="0"/>
              <a:t>discuss </a:t>
            </a:r>
            <a:r>
              <a:rPr lang="en-AU" sz="2400" dirty="0"/>
              <a:t>steps that can be taken to help mitigate risks arising from poor physical security </a:t>
            </a:r>
            <a:endParaRPr lang="en-AU" sz="2400" dirty="0" smtClean="0"/>
          </a:p>
          <a:p>
            <a:r>
              <a:rPr lang="en-AU" sz="2400" dirty="0" smtClean="0"/>
              <a:t>describe </a:t>
            </a:r>
            <a:r>
              <a:rPr lang="en-AU" sz="2400" dirty="0"/>
              <a:t>the different types of fires and various fire suppression systems which limit damage caused by fires </a:t>
            </a:r>
            <a:endParaRPr lang="en-AU" sz="2400" dirty="0" smtClean="0"/>
          </a:p>
          <a:p>
            <a:r>
              <a:rPr lang="en-AU" sz="2400" dirty="0" smtClean="0"/>
              <a:t>explain </a:t>
            </a:r>
            <a:r>
              <a:rPr lang="en-AU" sz="2400" dirty="0"/>
              <a:t>electronic access controls and principles of convergence</a:t>
            </a:r>
          </a:p>
        </p:txBody>
      </p:sp>
    </p:spTree>
    <p:extLst>
      <p:ext uri="{BB962C8B-B14F-4D97-AF65-F5344CB8AC3E}">
        <p14:creationId xmlns:p14="http://schemas.microsoft.com/office/powerpoint/2010/main" val="703895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dirty="0" smtClean="0"/>
              <a:t>Walls and Guards</a:t>
            </a:r>
          </a:p>
        </p:txBody>
      </p:sp>
      <p:sp>
        <p:nvSpPr>
          <p:cNvPr id="38915" name="Rectangle 3"/>
          <p:cNvSpPr>
            <a:spLocks noGrp="1" noChangeArrowheads="1"/>
          </p:cNvSpPr>
          <p:nvPr>
            <p:ph idx="1"/>
          </p:nvPr>
        </p:nvSpPr>
        <p:spPr/>
        <p:txBody>
          <a:bodyPr/>
          <a:lstStyle/>
          <a:p>
            <a:r>
              <a:rPr lang="en-US" altLang="en-US" dirty="0" smtClean="0"/>
              <a:t>The primary defense against a majority of physical attacks are the barriers between the assets and a potential attacker.</a:t>
            </a:r>
          </a:p>
          <a:p>
            <a:pPr lvl="1"/>
            <a:r>
              <a:rPr lang="en-US" altLang="en-US" dirty="0" smtClean="0"/>
              <a:t>Walls, fences, gates, and doors</a:t>
            </a:r>
          </a:p>
          <a:p>
            <a:r>
              <a:rPr lang="en-US" altLang="en-US" dirty="0" smtClean="0"/>
              <a:t>Some employ private security staff to attempt to protect their assets.</a:t>
            </a:r>
          </a:p>
          <a:p>
            <a:endParaRPr lang="en-US" altLang="en-US" dirty="0" smtClean="0"/>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smtClean="0"/>
              <a:t>Walls and Guards (</a:t>
            </a:r>
            <a:r>
              <a:rPr lang="en-US" altLang="en-US" i="1" dirty="0" smtClean="0"/>
              <a:t>continued</a:t>
            </a:r>
            <a:r>
              <a:rPr lang="en-US" altLang="en-US" dirty="0" smtClean="0"/>
              <a:t>)</a:t>
            </a:r>
          </a:p>
        </p:txBody>
      </p:sp>
      <p:sp>
        <p:nvSpPr>
          <p:cNvPr id="40963" name="Rectangle 3"/>
          <p:cNvSpPr>
            <a:spLocks noGrp="1" noChangeArrowheads="1"/>
          </p:cNvSpPr>
          <p:nvPr>
            <p:ph idx="1"/>
          </p:nvPr>
        </p:nvSpPr>
        <p:spPr/>
        <p:txBody>
          <a:bodyPr/>
          <a:lstStyle/>
          <a:p>
            <a:r>
              <a:rPr lang="en-US" altLang="en-US" dirty="0" smtClean="0"/>
              <a:t>To protect the physical servers, look in all directions:</a:t>
            </a:r>
          </a:p>
          <a:p>
            <a:pPr lvl="1"/>
            <a:r>
              <a:rPr lang="en-US" altLang="en-US" dirty="0" smtClean="0"/>
              <a:t>Are doors and windows safeguarded and a minimum number of each in the server room?</a:t>
            </a:r>
          </a:p>
          <a:p>
            <a:pPr lvl="1"/>
            <a:r>
              <a:rPr lang="en-US" altLang="en-US" dirty="0" smtClean="0"/>
              <a:t>Is a drop ceiling used in the server room?</a:t>
            </a:r>
          </a:p>
          <a:p>
            <a:pPr lvl="1"/>
            <a:r>
              <a:rPr lang="en-US" altLang="en-US" dirty="0" smtClean="0"/>
              <a:t>Do the interior walls extend to the actual roof, raised floors, or crawlspaces?</a:t>
            </a:r>
          </a:p>
          <a:p>
            <a:pPr lvl="1"/>
            <a:r>
              <a:rPr lang="en-US" altLang="en-US" dirty="0" smtClean="0"/>
              <a:t>Is there limited access to the server room, only to people who need access? </a:t>
            </a:r>
          </a:p>
          <a:p>
            <a:pPr lvl="1"/>
            <a:r>
              <a:rPr lang="en-US" altLang="en-US" dirty="0" smtClean="0"/>
              <a:t>Have you made sure there are no obvious holes in the walls?</a:t>
            </a:r>
          </a:p>
          <a:p>
            <a:pPr lvl="1"/>
            <a:endParaRPr lang="en-US" altLang="en-US" dirty="0" smtClean="0"/>
          </a:p>
          <a:p>
            <a:pPr lvl="1"/>
            <a:endParaRPr lang="en-US" altLang="en-US" dirty="0" smtClean="0"/>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en-US" altLang="en-US" dirty="0" smtClean="0"/>
              <a:t>Fences</a:t>
            </a:r>
          </a:p>
        </p:txBody>
      </p:sp>
      <p:sp>
        <p:nvSpPr>
          <p:cNvPr id="43011" name="Rectangle 3"/>
          <p:cNvSpPr>
            <a:spLocks noGrp="1" noChangeArrowheads="1"/>
          </p:cNvSpPr>
          <p:nvPr>
            <p:ph idx="1"/>
          </p:nvPr>
        </p:nvSpPr>
        <p:spPr/>
        <p:txBody>
          <a:bodyPr/>
          <a:lstStyle/>
          <a:p>
            <a:r>
              <a:rPr lang="en-US" altLang="en-US" dirty="0" smtClean="0"/>
              <a:t>Outside of the building’s walls, many organizations prefer to have a perimeter fence as a physical first layer of defense. </a:t>
            </a:r>
          </a:p>
          <a:p>
            <a:r>
              <a:rPr lang="en-US" altLang="en-US" dirty="0" smtClean="0"/>
              <a:t>Chain-link-type fencing is most commonly used, and it can be enhanced with barbed wire. </a:t>
            </a:r>
          </a:p>
          <a:p>
            <a:r>
              <a:rPr lang="en-US" altLang="en-US" dirty="0" smtClean="0"/>
              <a:t>Anti-scale fencing, which looks like very tall vertical poles placed close together to form a fence, is used for high-security implementations that require additional scale and tamper resistance. </a:t>
            </a:r>
          </a:p>
          <a:p>
            <a:endParaRPr lang="en-US" altLang="en-US" dirty="0" smtClean="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ltLang="en-US" dirty="0" smtClean="0"/>
              <a:t>Guards</a:t>
            </a:r>
          </a:p>
        </p:txBody>
      </p:sp>
      <p:sp>
        <p:nvSpPr>
          <p:cNvPr id="12291" name="Rectangle 3"/>
          <p:cNvSpPr>
            <a:spLocks noGrp="1" noChangeArrowheads="1"/>
          </p:cNvSpPr>
          <p:nvPr>
            <p:ph idx="1"/>
          </p:nvPr>
        </p:nvSpPr>
        <p:spPr/>
        <p:txBody>
          <a:bodyPr/>
          <a:lstStyle/>
          <a:p>
            <a:r>
              <a:rPr lang="en-US" dirty="0" smtClean="0"/>
              <a:t>Provide an excellent security measure, because guards are a visible presence with direct responsibility for security</a:t>
            </a:r>
          </a:p>
          <a:p>
            <a:r>
              <a:rPr lang="en-US" dirty="0" smtClean="0"/>
              <a:t>Monitor entrances and exits and can maintain access logs of who has entered and departed the building</a:t>
            </a:r>
          </a:p>
          <a:p>
            <a:pPr lvl="1"/>
            <a:r>
              <a:rPr lang="en-US" dirty="0" smtClean="0"/>
              <a:t>Everyone who passes through security as a visitor should sign the log, which can be useful in tracing who was at what location and why.</a:t>
            </a:r>
          </a:p>
          <a:p>
            <a:endParaRPr lang="en-US" dirty="0" smtClean="0"/>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p:txBody>
          <a:bodyPr/>
          <a:lstStyle/>
          <a:p>
            <a:r>
              <a:rPr lang="en-US" altLang="en-US" dirty="0" smtClean="0"/>
              <a:t>Physical Access Controls and Monitoring</a:t>
            </a:r>
          </a:p>
        </p:txBody>
      </p:sp>
      <p:sp>
        <p:nvSpPr>
          <p:cNvPr id="47107" name="Rectangle 3"/>
          <p:cNvSpPr>
            <a:spLocks noGrp="1" noChangeArrowheads="1"/>
          </p:cNvSpPr>
          <p:nvPr>
            <p:ph idx="1"/>
          </p:nvPr>
        </p:nvSpPr>
        <p:spPr/>
        <p:txBody>
          <a:bodyPr/>
          <a:lstStyle/>
          <a:p>
            <a:r>
              <a:rPr lang="en-US" altLang="en-US" b="1" dirty="0" smtClean="0"/>
              <a:t>Physical access control </a:t>
            </a:r>
            <a:r>
              <a:rPr lang="en-US" altLang="en-US" dirty="0" smtClean="0"/>
              <a:t>refers to the control of doors and entry points.</a:t>
            </a:r>
          </a:p>
          <a:p>
            <a:pPr lvl="1"/>
            <a:r>
              <a:rPr lang="en-US" altLang="en-US" dirty="0" smtClean="0"/>
              <a:t>Physical locks</a:t>
            </a:r>
          </a:p>
          <a:p>
            <a:pPr lvl="1"/>
            <a:r>
              <a:rPr lang="en-US" altLang="en-US" dirty="0" smtClean="0"/>
              <a:t>Layered access systems</a:t>
            </a:r>
          </a:p>
          <a:p>
            <a:pPr lvl="1"/>
            <a:r>
              <a:rPr lang="en-US" altLang="en-US" dirty="0" smtClean="0"/>
              <a:t>Electronic access</a:t>
            </a:r>
          </a:p>
          <a:p>
            <a:pPr lvl="1"/>
            <a:r>
              <a:rPr lang="en-US" altLang="en-US" dirty="0" smtClean="0"/>
              <a:t>Control systems closed circuit television (CCTV) systems</a:t>
            </a:r>
          </a:p>
          <a:p>
            <a:endParaRPr lang="en-US" altLang="en-US" dirty="0" smtClean="0"/>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en-US" altLang="en-US" dirty="0" smtClean="0"/>
              <a:t>Locks</a:t>
            </a:r>
          </a:p>
        </p:txBody>
      </p:sp>
      <p:sp>
        <p:nvSpPr>
          <p:cNvPr id="49155" name="Rectangle 3"/>
          <p:cNvSpPr>
            <a:spLocks noGrp="1" noChangeArrowheads="1"/>
          </p:cNvSpPr>
          <p:nvPr>
            <p:ph idx="1"/>
          </p:nvPr>
        </p:nvSpPr>
        <p:spPr/>
        <p:txBody>
          <a:bodyPr/>
          <a:lstStyle/>
          <a:p>
            <a:r>
              <a:rPr lang="en-US" altLang="en-US" dirty="0" smtClean="0"/>
              <a:t>Locks use a metal “token” to align pins in a mechanical device. </a:t>
            </a:r>
          </a:p>
          <a:p>
            <a:r>
              <a:rPr lang="en-US" altLang="en-US" dirty="0" smtClean="0"/>
              <a:t>High security locks are typically found in commercial applications. </a:t>
            </a:r>
          </a:p>
          <a:p>
            <a:pPr lvl="1"/>
            <a:r>
              <a:rPr lang="en-US" altLang="en-US" dirty="0" smtClean="0"/>
              <a:t>Designed to resist picking and drilling</a:t>
            </a:r>
          </a:p>
          <a:p>
            <a:pPr lvl="1"/>
            <a:r>
              <a:rPr lang="en-US" altLang="en-US" dirty="0" smtClean="0"/>
              <a:t>Commonly includes key control, i.e., restrictions placed on making a copy of the key by using patented keyways</a:t>
            </a:r>
          </a:p>
          <a:p>
            <a:pPr lvl="1"/>
            <a:r>
              <a:rPr lang="en-US" altLang="en-US" dirty="0" smtClean="0"/>
              <a:t>Employs mechanical means to resist bump key attacks</a:t>
            </a:r>
          </a:p>
          <a:p>
            <a:endParaRPr lang="en-US" altLang="en-US" dirty="0" smtClean="0"/>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6322" y="1676400"/>
            <a:ext cx="6251356" cy="37475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ontent Placeholder 1"/>
          <p:cNvSpPr>
            <a:spLocks noGrp="1"/>
          </p:cNvSpPr>
          <p:nvPr>
            <p:ph sz="quarter" idx="13"/>
          </p:nvPr>
        </p:nvSpPr>
        <p:spPr>
          <a:xfrm>
            <a:off x="609600" y="5562600"/>
            <a:ext cx="7924800" cy="457200"/>
          </a:xfrm>
        </p:spPr>
        <p:txBody>
          <a:bodyPr/>
          <a:lstStyle/>
          <a:p>
            <a:r>
              <a:rPr lang="en-US" dirty="0"/>
              <a:t>Figure 8.4 Lockpicking </a:t>
            </a:r>
            <a:r>
              <a:rPr lang="en-US" dirty="0" smtClean="0"/>
              <a:t>tools</a:t>
            </a:r>
            <a:endParaRPr lang="en-US" dirty="0"/>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6962" y="1752600"/>
            <a:ext cx="4290077"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ontent Placeholder 1"/>
          <p:cNvSpPr>
            <a:spLocks noGrp="1"/>
          </p:cNvSpPr>
          <p:nvPr>
            <p:ph sz="quarter" idx="13"/>
          </p:nvPr>
        </p:nvSpPr>
        <p:spPr>
          <a:xfrm>
            <a:off x="609600" y="5638800"/>
            <a:ext cx="7924800" cy="457200"/>
          </a:xfrm>
        </p:spPr>
        <p:txBody>
          <a:bodyPr/>
          <a:lstStyle/>
          <a:p>
            <a:r>
              <a:rPr lang="en-US" dirty="0"/>
              <a:t>Figure 8.5 A high-security lock and its </a:t>
            </a:r>
            <a:r>
              <a:rPr lang="en-US" dirty="0" smtClean="0"/>
              <a:t>key</a:t>
            </a:r>
            <a:endParaRPr lang="en-US" dirty="0"/>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p:txBody>
          <a:bodyPr/>
          <a:lstStyle/>
          <a:p>
            <a:r>
              <a:rPr lang="en-US" altLang="en-US" dirty="0" smtClean="0"/>
              <a:t>Locks (</a:t>
            </a:r>
            <a:r>
              <a:rPr lang="en-US" altLang="en-US" i="1" dirty="0" smtClean="0"/>
              <a:t>continued</a:t>
            </a:r>
            <a:r>
              <a:rPr lang="en-US" altLang="en-US" dirty="0" smtClean="0"/>
              <a:t>)</a:t>
            </a:r>
          </a:p>
        </p:txBody>
      </p:sp>
      <p:sp>
        <p:nvSpPr>
          <p:cNvPr id="55299" name="Rectangle 3"/>
          <p:cNvSpPr>
            <a:spLocks noGrp="1" noChangeArrowheads="1"/>
          </p:cNvSpPr>
          <p:nvPr>
            <p:ph idx="1"/>
          </p:nvPr>
        </p:nvSpPr>
        <p:spPr/>
        <p:txBody>
          <a:bodyPr/>
          <a:lstStyle/>
          <a:p>
            <a:r>
              <a:rPr lang="en-US" altLang="en-US" dirty="0" smtClean="0"/>
              <a:t>Other types of physical locks</a:t>
            </a:r>
          </a:p>
          <a:p>
            <a:pPr lvl="1"/>
            <a:r>
              <a:rPr lang="en-US" altLang="en-US" dirty="0" smtClean="0"/>
              <a:t>Programmable or cipher locks</a:t>
            </a:r>
          </a:p>
          <a:p>
            <a:pPr lvl="1"/>
            <a:r>
              <a:rPr lang="en-US" altLang="en-US" dirty="0" smtClean="0"/>
              <a:t>Locks with a keypad that require a combination of keys to open the lock </a:t>
            </a:r>
          </a:p>
          <a:p>
            <a:pPr lvl="1"/>
            <a:r>
              <a:rPr lang="en-US" altLang="en-US" dirty="0" smtClean="0"/>
              <a:t>Locks with a reader that require an access card to open the lock </a:t>
            </a:r>
          </a:p>
          <a:p>
            <a:r>
              <a:rPr lang="en-US" altLang="en-US" dirty="0" smtClean="0"/>
              <a:t>Device locks are used to lock a device to a physical restraint, preventing its removal.</a:t>
            </a:r>
          </a:p>
          <a:p>
            <a:endParaRPr lang="en-US" altLang="en-US" dirty="0" smtClean="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dirty="0" smtClean="0"/>
              <a:t>Layered Access</a:t>
            </a:r>
          </a:p>
        </p:txBody>
      </p:sp>
      <p:sp>
        <p:nvSpPr>
          <p:cNvPr id="57347" name="Rectangle 3"/>
          <p:cNvSpPr>
            <a:spLocks noGrp="1" noChangeArrowheads="1"/>
          </p:cNvSpPr>
          <p:nvPr>
            <p:ph idx="1"/>
          </p:nvPr>
        </p:nvSpPr>
        <p:spPr/>
        <p:txBody>
          <a:bodyPr/>
          <a:lstStyle/>
          <a:p>
            <a:r>
              <a:rPr lang="en-US" altLang="en-US" dirty="0" smtClean="0"/>
              <a:t>To help prevent an attacker from gaining access to important assets, place them inside multiple perimeters. </a:t>
            </a:r>
          </a:p>
          <a:p>
            <a:r>
              <a:rPr lang="en-US" altLang="en-US" dirty="0" smtClean="0"/>
              <a:t>Servers should be placed in a separate secure area, ideally with a separate authentication mechanism.</a:t>
            </a:r>
          </a:p>
          <a:p>
            <a:r>
              <a:rPr lang="en-US" altLang="en-US" dirty="0" smtClean="0"/>
              <a:t>Access to the server room should be limited to staff with a legitimate need to work on the servers.</a:t>
            </a:r>
          </a:p>
          <a:p>
            <a:r>
              <a:rPr lang="en-US" altLang="en-US" dirty="0" smtClean="0"/>
              <a:t>The area surrounding the server room should also be limited to people who need to work in that area.</a:t>
            </a: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Module 3 Focus</a:t>
            </a:r>
            <a:endParaRPr lang="en-AU" dirty="0"/>
          </a:p>
        </p:txBody>
      </p:sp>
      <p:sp>
        <p:nvSpPr>
          <p:cNvPr id="3" name="Content Placeholder 2"/>
          <p:cNvSpPr>
            <a:spLocks noGrp="1"/>
          </p:cNvSpPr>
          <p:nvPr>
            <p:ph idx="1"/>
          </p:nvPr>
        </p:nvSpPr>
        <p:spPr/>
        <p:txBody>
          <a:bodyPr/>
          <a:lstStyle/>
          <a:p>
            <a:r>
              <a:rPr lang="en-AU" dirty="0"/>
              <a:t>Security Problem – physical access negates all other security controls</a:t>
            </a:r>
          </a:p>
          <a:p>
            <a:r>
              <a:rPr lang="en-AU" dirty="0"/>
              <a:t>Review of Physical security controls</a:t>
            </a:r>
          </a:p>
          <a:p>
            <a:r>
              <a:rPr lang="en-AU" dirty="0"/>
              <a:t>Fire Suppression</a:t>
            </a:r>
          </a:p>
          <a:p>
            <a:r>
              <a:rPr lang="en-AU" dirty="0"/>
              <a:t>Power protection</a:t>
            </a:r>
          </a:p>
          <a:p>
            <a:r>
              <a:rPr lang="en-AU" dirty="0"/>
              <a:t>Electronic Access Control systems</a:t>
            </a:r>
          </a:p>
          <a:p>
            <a:endParaRPr lang="en-AU" dirty="0"/>
          </a:p>
        </p:txBody>
      </p:sp>
    </p:spTree>
    <p:extLst>
      <p:ext uri="{BB962C8B-B14F-4D97-AF65-F5344CB8AC3E}">
        <p14:creationId xmlns:p14="http://schemas.microsoft.com/office/powerpoint/2010/main" val="19135160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0307" y="1600200"/>
            <a:ext cx="2978595"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ontent Placeholder 1"/>
          <p:cNvSpPr>
            <a:spLocks noGrp="1"/>
          </p:cNvSpPr>
          <p:nvPr>
            <p:ph sz="quarter" idx="13"/>
          </p:nvPr>
        </p:nvSpPr>
        <p:spPr>
          <a:xfrm>
            <a:off x="609600" y="5562600"/>
            <a:ext cx="7924800" cy="457200"/>
          </a:xfrm>
        </p:spPr>
        <p:txBody>
          <a:bodyPr/>
          <a:lstStyle/>
          <a:p>
            <a:r>
              <a:rPr lang="en-US" dirty="0"/>
              <a:t>Figure 8.6 Contactless access cards act as modern keys to a building</a:t>
            </a:r>
            <a:r>
              <a:rPr lang="en-US" dirty="0" smtClean="0"/>
              <a:t>.</a:t>
            </a:r>
            <a:endParaRPr lang="en-US" dirty="0"/>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US" altLang="en-US" dirty="0" smtClean="0"/>
              <a:t>Electronic Access Control Systems</a:t>
            </a:r>
          </a:p>
        </p:txBody>
      </p:sp>
      <p:sp>
        <p:nvSpPr>
          <p:cNvPr id="61443" name="Rectangle 3"/>
          <p:cNvSpPr>
            <a:spLocks noGrp="1" noChangeArrowheads="1"/>
          </p:cNvSpPr>
          <p:nvPr>
            <p:ph idx="1"/>
          </p:nvPr>
        </p:nvSpPr>
        <p:spPr/>
        <p:txBody>
          <a:bodyPr/>
          <a:lstStyle/>
          <a:p>
            <a:r>
              <a:rPr lang="en-US" altLang="en-US" dirty="0" smtClean="0"/>
              <a:t>Many organizations use electronic access control systems to control the opening of doors. </a:t>
            </a:r>
          </a:p>
          <a:p>
            <a:pPr lvl="1"/>
            <a:r>
              <a:rPr lang="en-US" altLang="en-US" dirty="0" smtClean="0"/>
              <a:t>Proximity readers and contactless access cards provides user information to the control panel. </a:t>
            </a:r>
          </a:p>
          <a:p>
            <a:r>
              <a:rPr lang="en-US" altLang="en-US" dirty="0" smtClean="0"/>
              <a:t>Doorways are electronically controlled via electronic door strikes and magnetic locks. </a:t>
            </a:r>
          </a:p>
          <a:p>
            <a:pPr lvl="1"/>
            <a:r>
              <a:rPr lang="en-US" altLang="en-US" dirty="0" smtClean="0"/>
              <a:t>These devices rely on an electronic signal from the control panel to release the mechanism that keeps the door closed.</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r>
              <a:rPr lang="en-US" altLang="en-US" dirty="0" smtClean="0"/>
              <a:t>Electronic Access Control Systems (</a:t>
            </a:r>
            <a:r>
              <a:rPr lang="en-US" altLang="en-US" i="1" dirty="0" smtClean="0"/>
              <a:t>continued</a:t>
            </a:r>
            <a:r>
              <a:rPr lang="en-US" altLang="en-US" dirty="0" smtClean="0"/>
              <a:t>)</a:t>
            </a:r>
          </a:p>
        </p:txBody>
      </p:sp>
      <p:sp>
        <p:nvSpPr>
          <p:cNvPr id="63491" name="Rectangle 3"/>
          <p:cNvSpPr>
            <a:spLocks noGrp="1" noChangeArrowheads="1"/>
          </p:cNvSpPr>
          <p:nvPr>
            <p:ph idx="1"/>
          </p:nvPr>
        </p:nvSpPr>
        <p:spPr/>
        <p:txBody>
          <a:bodyPr/>
          <a:lstStyle/>
          <a:p>
            <a:r>
              <a:rPr lang="en-US" altLang="en-US" dirty="0" smtClean="0"/>
              <a:t>One caution about these kinds of systems:</a:t>
            </a:r>
          </a:p>
          <a:p>
            <a:pPr lvl="1"/>
            <a:r>
              <a:rPr lang="en-US" altLang="en-US" dirty="0" smtClean="0"/>
              <a:t>They usually work with a software package that runs on a computer, and as such this computer should not be attached to the company network. </a:t>
            </a: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en-US" dirty="0" smtClean="0"/>
              <a:t>Electronic Access Control Systems (</a:t>
            </a:r>
            <a:r>
              <a:rPr lang="en-US" altLang="en-US" i="1" dirty="0" smtClean="0"/>
              <a:t>continued</a:t>
            </a:r>
            <a:r>
              <a:rPr lang="en-US" altLang="en-US" dirty="0" smtClean="0"/>
              <a:t>)</a:t>
            </a:r>
          </a:p>
        </p:txBody>
      </p:sp>
      <p:sp>
        <p:nvSpPr>
          <p:cNvPr id="65539" name="Rectangle 3"/>
          <p:cNvSpPr>
            <a:spLocks noGrp="1" noChangeArrowheads="1"/>
          </p:cNvSpPr>
          <p:nvPr>
            <p:ph idx="1"/>
          </p:nvPr>
        </p:nvSpPr>
        <p:spPr/>
        <p:txBody>
          <a:bodyPr/>
          <a:lstStyle/>
          <a:p>
            <a:r>
              <a:rPr lang="en-US" altLang="en-US" dirty="0" smtClean="0"/>
              <a:t>Another problem with such a system is that it logs only the person who initially used the card to open the door.</a:t>
            </a:r>
          </a:p>
          <a:p>
            <a:pPr lvl="1"/>
            <a:r>
              <a:rPr lang="en-US" altLang="en-US" dirty="0" smtClean="0"/>
              <a:t>No logs exist for doors that are propped open to allow others access, or of people “tailgating” through a door opened with a card. </a:t>
            </a:r>
          </a:p>
          <a:p>
            <a:pPr lvl="1"/>
            <a:r>
              <a:rPr lang="en-US" altLang="en-US" dirty="0" smtClean="0"/>
              <a:t>A mantrap is one way to combat tailgating; it comprises two doors closely spaced that require the user to card through one and then the other sequentially.</a:t>
            </a: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US" altLang="en-US" dirty="0" smtClean="0"/>
              <a:t>Doors</a:t>
            </a:r>
          </a:p>
        </p:txBody>
      </p:sp>
      <p:sp>
        <p:nvSpPr>
          <p:cNvPr id="67587" name="Rectangle 3"/>
          <p:cNvSpPr>
            <a:spLocks noGrp="1" noChangeArrowheads="1"/>
          </p:cNvSpPr>
          <p:nvPr>
            <p:ph idx="1"/>
          </p:nvPr>
        </p:nvSpPr>
        <p:spPr/>
        <p:txBody>
          <a:bodyPr/>
          <a:lstStyle/>
          <a:p>
            <a:r>
              <a:rPr lang="en-US" altLang="en-US" dirty="0" smtClean="0"/>
              <a:t>Doors to secured areas should have characteristics to make them less obvious. </a:t>
            </a:r>
          </a:p>
          <a:p>
            <a:pPr lvl="1"/>
            <a:r>
              <a:rPr lang="en-US" altLang="en-US" dirty="0" smtClean="0"/>
              <a:t>Should be self-closing; have no hold-open feature; should trigger alarms if they are forcibly opened or have been held open for a long period</a:t>
            </a:r>
          </a:p>
          <a:p>
            <a:r>
              <a:rPr lang="en-US" altLang="en-US" dirty="0" smtClean="0"/>
              <a:t>There are two door design methodologies:</a:t>
            </a:r>
          </a:p>
          <a:p>
            <a:pPr lvl="1"/>
            <a:r>
              <a:rPr lang="en-US" altLang="en-US" dirty="0" smtClean="0"/>
              <a:t>Fail-safe</a:t>
            </a:r>
            <a:r>
              <a:rPr lang="en-US" dirty="0"/>
              <a:t> – </a:t>
            </a:r>
            <a:r>
              <a:rPr lang="en-US" altLang="en-US" dirty="0" smtClean="0"/>
              <a:t>the door is unlocked should power fail. </a:t>
            </a:r>
          </a:p>
          <a:p>
            <a:pPr lvl="1"/>
            <a:r>
              <a:rPr lang="en-US" altLang="en-US" dirty="0" smtClean="0"/>
              <a:t>Fail-secure</a:t>
            </a:r>
            <a:r>
              <a:rPr lang="en-US" dirty="0"/>
              <a:t> – </a:t>
            </a:r>
            <a:r>
              <a:rPr lang="en-US" altLang="en-US" dirty="0" smtClean="0"/>
              <a:t>the system will lock the door when power is lost; can also apply when door systems are manually bypassed.</a:t>
            </a:r>
          </a:p>
          <a:p>
            <a:endParaRPr lang="en-US" altLang="en-US" dirty="0" smtClean="0"/>
          </a:p>
          <a:p>
            <a:endParaRPr lang="en-US" altLang="en-US" dirty="0" smtClean="0"/>
          </a:p>
          <a:p>
            <a:endParaRPr lang="en-US" altLang="en-US" dirty="0" smtClean="0"/>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en-US" altLang="en-US" dirty="0" smtClean="0"/>
              <a:t>Cameras</a:t>
            </a:r>
          </a:p>
        </p:txBody>
      </p:sp>
      <p:sp>
        <p:nvSpPr>
          <p:cNvPr id="69635" name="Rectangle 3"/>
          <p:cNvSpPr>
            <a:spLocks noGrp="1" noChangeArrowheads="1"/>
          </p:cNvSpPr>
          <p:nvPr>
            <p:ph idx="1"/>
          </p:nvPr>
        </p:nvSpPr>
        <p:spPr/>
        <p:txBody>
          <a:bodyPr/>
          <a:lstStyle/>
          <a:p>
            <a:r>
              <a:rPr lang="en-US" altLang="en-US" b="1" dirty="0" smtClean="0"/>
              <a:t>Closed circuit television (CCTV) </a:t>
            </a:r>
            <a:r>
              <a:rPr lang="en-US" altLang="en-US" dirty="0" smtClean="0"/>
              <a:t>cameras are similar to the door control systems.</a:t>
            </a:r>
          </a:p>
          <a:p>
            <a:pPr lvl="1"/>
            <a:r>
              <a:rPr lang="en-US" altLang="en-US" dirty="0" smtClean="0"/>
              <a:t>Can be very effective, but implementation is an important consideration </a:t>
            </a:r>
          </a:p>
          <a:p>
            <a:r>
              <a:rPr lang="en-US" altLang="en-US" dirty="0" smtClean="0"/>
              <a:t>Traditional cameras are analog-based and require a video multiplexer to combine all the signals and make multiple views appear on a monitor.</a:t>
            </a: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US" altLang="en-US" dirty="0" smtClean="0"/>
              <a:t>Cameras (</a:t>
            </a:r>
            <a:r>
              <a:rPr lang="en-US" altLang="en-US" i="1" dirty="0" smtClean="0"/>
              <a:t>continued</a:t>
            </a:r>
            <a:r>
              <a:rPr lang="en-US" altLang="en-US" dirty="0" smtClean="0"/>
              <a:t>)</a:t>
            </a:r>
          </a:p>
        </p:txBody>
      </p:sp>
      <p:sp>
        <p:nvSpPr>
          <p:cNvPr id="71683" name="Rectangle 3"/>
          <p:cNvSpPr>
            <a:spLocks noGrp="1" noChangeArrowheads="1"/>
          </p:cNvSpPr>
          <p:nvPr>
            <p:ph idx="1"/>
          </p:nvPr>
        </p:nvSpPr>
        <p:spPr/>
        <p:txBody>
          <a:bodyPr/>
          <a:lstStyle/>
          <a:p>
            <a:r>
              <a:rPr lang="en-US" altLang="en-US" dirty="0" smtClean="0"/>
              <a:t>IP-based cameras are standalone units viewable through a web browser. </a:t>
            </a:r>
          </a:p>
          <a:p>
            <a:pPr lvl="1"/>
            <a:r>
              <a:rPr lang="en-US" altLang="en-US" dirty="0" smtClean="0"/>
              <a:t>IP-based systems add useful functionality, such as the ability to check on the building from the Internet. </a:t>
            </a:r>
          </a:p>
          <a:p>
            <a:pPr lvl="1"/>
            <a:r>
              <a:rPr lang="en-US" altLang="en-US" dirty="0" smtClean="0"/>
              <a:t>This network functionality, however, makes the cameras subject to normal IP-based network attacks.</a:t>
            </a:r>
          </a:p>
          <a:p>
            <a:r>
              <a:rPr lang="en-US" altLang="en-US" dirty="0" smtClean="0"/>
              <a:t>Carefully consider camera placement and camera type used.</a:t>
            </a:r>
          </a:p>
          <a:p>
            <a:r>
              <a:rPr lang="en-US" altLang="en-US" dirty="0" smtClean="0"/>
              <a:t>Different options make one camera superior over another in a specific location.</a:t>
            </a: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388" y="1600200"/>
            <a:ext cx="2943225"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ontent Placeholder 1"/>
          <p:cNvSpPr>
            <a:spLocks noGrp="1"/>
          </p:cNvSpPr>
          <p:nvPr>
            <p:ph sz="quarter" idx="13"/>
          </p:nvPr>
        </p:nvSpPr>
        <p:spPr>
          <a:xfrm>
            <a:off x="609600" y="5562600"/>
            <a:ext cx="7924800" cy="457200"/>
          </a:xfrm>
        </p:spPr>
        <p:txBody>
          <a:bodyPr/>
          <a:lstStyle/>
          <a:p>
            <a:pPr algn="l"/>
            <a:r>
              <a:rPr lang="en-US" dirty="0"/>
              <a:t>Figure 8.7 IP-based cameras leverage existing IP networks instead of needing a proprietary CCTV cable</a:t>
            </a:r>
            <a:r>
              <a:rPr lang="en-US" dirty="0" smtClean="0"/>
              <a:t>.</a:t>
            </a:r>
            <a:endParaRPr lang="en-US" dirty="0"/>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r>
              <a:rPr lang="en-US" altLang="en-US" dirty="0" smtClean="0"/>
              <a:t>Alarms</a:t>
            </a:r>
          </a:p>
        </p:txBody>
      </p:sp>
      <p:sp>
        <p:nvSpPr>
          <p:cNvPr id="75779" name="Rectangle 3"/>
          <p:cNvSpPr>
            <a:spLocks noGrp="1" noChangeArrowheads="1"/>
          </p:cNvSpPr>
          <p:nvPr>
            <p:ph idx="1"/>
          </p:nvPr>
        </p:nvSpPr>
        <p:spPr/>
        <p:txBody>
          <a:bodyPr/>
          <a:lstStyle/>
          <a:p>
            <a:r>
              <a:rPr lang="en-US" altLang="en-US" dirty="0" smtClean="0"/>
              <a:t>Local alarm systems ring only locally.</a:t>
            </a:r>
          </a:p>
          <a:p>
            <a:r>
              <a:rPr lang="en-US" altLang="en-US" dirty="0" smtClean="0"/>
              <a:t>A central station system is one where alarms (and CCTV) are monitored by a central station. </a:t>
            </a:r>
          </a:p>
          <a:p>
            <a:r>
              <a:rPr lang="en-US" altLang="en-US" dirty="0" smtClean="0"/>
              <a:t>Many alarms will have auxiliary or secondary reporting functions to local police or fire departments. </a:t>
            </a:r>
          </a:p>
          <a:p>
            <a:r>
              <a:rPr lang="en-US" altLang="en-US" dirty="0" smtClean="0"/>
              <a:t>Alarms work by alerting personnel to the triggering of specific monitoring controls. </a:t>
            </a:r>
          </a:p>
          <a:p>
            <a:endParaRPr lang="en-US" altLang="en-US" dirty="0" smtClean="0"/>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en-US" dirty="0" smtClean="0"/>
              <a:t>Convergence</a:t>
            </a:r>
          </a:p>
        </p:txBody>
      </p:sp>
      <p:sp>
        <p:nvSpPr>
          <p:cNvPr id="77827" name="Rectangle 3"/>
          <p:cNvSpPr>
            <a:spLocks noGrp="1" noChangeArrowheads="1"/>
          </p:cNvSpPr>
          <p:nvPr>
            <p:ph idx="1"/>
          </p:nvPr>
        </p:nvSpPr>
        <p:spPr/>
        <p:txBody>
          <a:bodyPr/>
          <a:lstStyle/>
          <a:p>
            <a:r>
              <a:rPr lang="en-US" altLang="en-US" dirty="0" smtClean="0"/>
              <a:t>There is a trend to converge elements of physical and information security to improve identification of unauthorized activity on networks.</a:t>
            </a:r>
          </a:p>
          <a:p>
            <a:pPr lvl="1"/>
            <a:r>
              <a:rPr lang="en-US" altLang="en-US" dirty="0" smtClean="0"/>
              <a:t>If an access control system is asked to approve access to an insider using an outside address, yet the physical security system identifies them as being in the building, then an anomaly exists and should be investigated. </a:t>
            </a:r>
          </a:p>
          <a:p>
            <a:r>
              <a:rPr lang="en-US" altLang="en-US" dirty="0" smtClean="0"/>
              <a:t>Convergence can significantly improve defenses against cloned credentials.</a:t>
            </a:r>
          </a:p>
          <a:p>
            <a:endParaRPr lang="en-US" altLang="en-US" dirty="0" smtClean="0"/>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Module 3 Learning Resources</a:t>
            </a:r>
            <a:endParaRPr lang="en-AU" dirty="0"/>
          </a:p>
        </p:txBody>
      </p:sp>
      <p:sp>
        <p:nvSpPr>
          <p:cNvPr id="3" name="Content Placeholder 2"/>
          <p:cNvSpPr>
            <a:spLocks noGrp="1"/>
          </p:cNvSpPr>
          <p:nvPr>
            <p:ph idx="1"/>
          </p:nvPr>
        </p:nvSpPr>
        <p:spPr/>
        <p:txBody>
          <a:bodyPr/>
          <a:lstStyle/>
          <a:p>
            <a:r>
              <a:rPr lang="en-AU" dirty="0"/>
              <a:t>Conklin et al. 2016, Principles of computer security: CompTIA Security+, 4 </a:t>
            </a:r>
            <a:r>
              <a:rPr lang="en-AU" dirty="0" err="1"/>
              <a:t>th</a:t>
            </a:r>
            <a:r>
              <a:rPr lang="en-AU" dirty="0"/>
              <a:t> </a:t>
            </a:r>
            <a:r>
              <a:rPr lang="en-AU" dirty="0" err="1"/>
              <a:t>edn</a:t>
            </a:r>
            <a:r>
              <a:rPr lang="en-AU" dirty="0"/>
              <a:t>. </a:t>
            </a:r>
            <a:endParaRPr lang="en-AU" dirty="0" smtClean="0"/>
          </a:p>
          <a:p>
            <a:r>
              <a:rPr lang="en-AU" dirty="0" smtClean="0"/>
              <a:t>The </a:t>
            </a:r>
            <a:r>
              <a:rPr lang="en-AU" dirty="0"/>
              <a:t>reading from the text for this module is ‘Chapter 8 Physical Security’ pp. 190-219. </a:t>
            </a:r>
          </a:p>
        </p:txBody>
      </p:sp>
    </p:spTree>
    <p:extLst>
      <p:ext uri="{BB962C8B-B14F-4D97-AF65-F5344CB8AC3E}">
        <p14:creationId xmlns:p14="http://schemas.microsoft.com/office/powerpoint/2010/main" val="29377831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en-US" dirty="0" smtClean="0"/>
              <a:t>Policies and Procedures</a:t>
            </a:r>
          </a:p>
        </p:txBody>
      </p:sp>
      <p:sp>
        <p:nvSpPr>
          <p:cNvPr id="79875" name="Rectangle 3"/>
          <p:cNvSpPr>
            <a:spLocks noGrp="1" noChangeArrowheads="1"/>
          </p:cNvSpPr>
          <p:nvPr>
            <p:ph idx="1"/>
          </p:nvPr>
        </p:nvSpPr>
        <p:spPr/>
        <p:txBody>
          <a:bodyPr/>
          <a:lstStyle/>
          <a:p>
            <a:r>
              <a:rPr lang="en-US" altLang="en-US" dirty="0" smtClean="0"/>
              <a:t>Physical security </a:t>
            </a:r>
            <a:r>
              <a:rPr lang="en-US" altLang="en-US" b="1" dirty="0" smtClean="0"/>
              <a:t>policies and procedures </a:t>
            </a:r>
            <a:r>
              <a:rPr lang="en-US" altLang="en-US" dirty="0" smtClean="0"/>
              <a:t>relate to two distinct areas:</a:t>
            </a:r>
          </a:p>
          <a:p>
            <a:pPr lvl="1"/>
            <a:r>
              <a:rPr lang="en-US" altLang="en-US" dirty="0" smtClean="0"/>
              <a:t>Those that affect the computers themselves</a:t>
            </a:r>
          </a:p>
          <a:p>
            <a:pPr lvl="1"/>
            <a:r>
              <a:rPr lang="en-US" altLang="en-US" dirty="0" smtClean="0"/>
              <a:t>Those that affect users</a:t>
            </a:r>
          </a:p>
          <a:p>
            <a:r>
              <a:rPr lang="en-US" altLang="en-US" dirty="0" smtClean="0"/>
              <a:t>To mitigate the risk to computers, physical security needs to be extended to the computers themselves.</a:t>
            </a: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dirty="0" smtClean="0"/>
              <a:t>Module 3 Physical Security</a:t>
            </a:r>
            <a:endParaRPr lang="en-AU" dirty="0"/>
          </a:p>
        </p:txBody>
      </p:sp>
      <p:sp>
        <p:nvSpPr>
          <p:cNvPr id="5" name="Subtitle 4"/>
          <p:cNvSpPr>
            <a:spLocks noGrp="1"/>
          </p:cNvSpPr>
          <p:nvPr>
            <p:ph type="subTitle" idx="1"/>
          </p:nvPr>
        </p:nvSpPr>
        <p:spPr/>
        <p:txBody>
          <a:bodyPr/>
          <a:lstStyle/>
          <a:p>
            <a:r>
              <a:rPr lang="en-AU" dirty="0" smtClean="0"/>
              <a:t>Part 2 – Chapter 8 Physical Security</a:t>
            </a:r>
            <a:endParaRPr lang="en-AU" dirty="0"/>
          </a:p>
        </p:txBody>
      </p:sp>
    </p:spTree>
    <p:extLst>
      <p:ext uri="{BB962C8B-B14F-4D97-AF65-F5344CB8AC3E}">
        <p14:creationId xmlns:p14="http://schemas.microsoft.com/office/powerpoint/2010/main" val="823931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en-US" dirty="0" smtClean="0"/>
              <a:t>BIOS</a:t>
            </a:r>
          </a:p>
        </p:txBody>
      </p:sp>
      <p:sp>
        <p:nvSpPr>
          <p:cNvPr id="81923" name="Rectangle 3"/>
          <p:cNvSpPr>
            <a:spLocks noGrp="1" noChangeArrowheads="1"/>
          </p:cNvSpPr>
          <p:nvPr>
            <p:ph idx="1"/>
          </p:nvPr>
        </p:nvSpPr>
        <p:spPr/>
        <p:txBody>
          <a:bodyPr/>
          <a:lstStyle/>
          <a:p>
            <a:r>
              <a:rPr lang="en-US" altLang="en-US" dirty="0" smtClean="0"/>
              <a:t>A safeguard that can be employed is the removal of removable media devices from the boot sequence in the computer’s BIOS (basic input/output system). </a:t>
            </a:r>
          </a:p>
          <a:p>
            <a:r>
              <a:rPr lang="en-US" altLang="en-US" dirty="0" smtClean="0"/>
              <a:t>A related step that must be taken is to set a </a:t>
            </a:r>
            <a:r>
              <a:rPr lang="en-US" altLang="en-US" b="1" dirty="0" smtClean="0"/>
              <a:t>BIOS password. </a:t>
            </a:r>
          </a:p>
          <a:p>
            <a:r>
              <a:rPr lang="en-US" altLang="en-US" dirty="0" smtClean="0"/>
              <a:t>In some cases, BIOS manufacturers will have a default BIOS password that still works.</a:t>
            </a:r>
          </a:p>
          <a:p>
            <a:endParaRPr lang="en-US" altLang="en-US" dirty="0" smtClean="0"/>
          </a:p>
        </p:txBody>
      </p:sp>
    </p:spTree>
    <p:extLst>
      <p:ext uri="{BB962C8B-B14F-4D97-AF65-F5344CB8AC3E}">
        <p14:creationId xmlns:p14="http://schemas.microsoft.com/office/powerpoint/2010/main" val="185265690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en-US" dirty="0" smtClean="0"/>
              <a:t>UEFI</a:t>
            </a:r>
          </a:p>
        </p:txBody>
      </p:sp>
      <p:sp>
        <p:nvSpPr>
          <p:cNvPr id="83971" name="Rectangle 3"/>
          <p:cNvSpPr>
            <a:spLocks noGrp="1" noChangeArrowheads="1"/>
          </p:cNvSpPr>
          <p:nvPr>
            <p:ph idx="1"/>
          </p:nvPr>
        </p:nvSpPr>
        <p:spPr/>
        <p:txBody>
          <a:bodyPr/>
          <a:lstStyle/>
          <a:p>
            <a:r>
              <a:rPr lang="en-US" altLang="en-US" b="1" dirty="0" smtClean="0"/>
              <a:t>Unified Extensible Firmware Interface (UEFI)</a:t>
            </a:r>
            <a:r>
              <a:rPr lang="en-US" altLang="en-US" dirty="0" smtClean="0"/>
              <a:t> is a standard firmware interface for PCs, designed to replace BIOS. </a:t>
            </a:r>
          </a:p>
          <a:p>
            <a:r>
              <a:rPr lang="en-US" altLang="en-US" dirty="0" smtClean="0"/>
              <a:t>UEFI has a functionality known as secure boot, which allows only digitally signed drivers and OS loaders to be used during the boot process, preventing bootkit attacks.</a:t>
            </a:r>
          </a:p>
          <a:p>
            <a:pPr lvl="1"/>
            <a:r>
              <a:rPr lang="en-US" altLang="en-US" dirty="0" smtClean="0"/>
              <a:t>As UEFI is replacing BIOS, and has additional characteristics, it is important to keep policies and procedures current with the advancement of technology.</a:t>
            </a:r>
          </a:p>
          <a:p>
            <a:endParaRPr lang="en-US" altLang="en-US" dirty="0" smtClean="0"/>
          </a:p>
        </p:txBody>
      </p:sp>
    </p:spTree>
    <p:extLst>
      <p:ext uri="{BB962C8B-B14F-4D97-AF65-F5344CB8AC3E}">
        <p14:creationId xmlns:p14="http://schemas.microsoft.com/office/powerpoint/2010/main" val="3628126412"/>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r>
              <a:rPr lang="en-US" altLang="en-US" dirty="0" smtClean="0"/>
              <a:t>USB</a:t>
            </a:r>
          </a:p>
        </p:txBody>
      </p:sp>
      <p:sp>
        <p:nvSpPr>
          <p:cNvPr id="86019" name="Rectangle 3"/>
          <p:cNvSpPr>
            <a:spLocks noGrp="1" noChangeArrowheads="1"/>
          </p:cNvSpPr>
          <p:nvPr>
            <p:ph idx="1"/>
          </p:nvPr>
        </p:nvSpPr>
        <p:spPr/>
        <p:txBody>
          <a:bodyPr/>
          <a:lstStyle/>
          <a:p>
            <a:r>
              <a:rPr lang="en-US" altLang="en-US" dirty="0" smtClean="0"/>
              <a:t>USB ports have greatly expanded users’ ability to connect devices to their computers spawning a legion of USB devices, from MP3 players to CD burners.</a:t>
            </a:r>
          </a:p>
          <a:p>
            <a:r>
              <a:rPr lang="en-US" altLang="en-US" dirty="0" smtClean="0"/>
              <a:t>Automount feature of </a:t>
            </a:r>
            <a:r>
              <a:rPr lang="en-US" altLang="en-US" dirty="0"/>
              <a:t>USB </a:t>
            </a:r>
            <a:r>
              <a:rPr lang="en-US" altLang="en-US" dirty="0" smtClean="0"/>
              <a:t>drive keys creates security problems.</a:t>
            </a:r>
          </a:p>
          <a:p>
            <a:pPr lvl="1"/>
            <a:r>
              <a:rPr lang="en-US" altLang="en-US" dirty="0" smtClean="0"/>
              <a:t>Can conceal the removal of files or data from the building or bring malicious files into the building and onto the company network</a:t>
            </a:r>
          </a:p>
          <a:p>
            <a:pPr lvl="1"/>
            <a:r>
              <a:rPr lang="en-US" altLang="en-US" dirty="0" smtClean="0"/>
              <a:t>Can accidentally introduce malicious code</a:t>
            </a:r>
          </a:p>
          <a:p>
            <a:pPr lvl="1"/>
            <a:endParaRPr lang="en-US" altLang="en-US" dirty="0" smtClean="0"/>
          </a:p>
          <a:p>
            <a:endParaRPr lang="en-US" altLang="en-US" dirty="0" smtClean="0"/>
          </a:p>
        </p:txBody>
      </p:sp>
    </p:spTree>
    <p:extLst>
      <p:ext uri="{BB962C8B-B14F-4D97-AF65-F5344CB8AC3E}">
        <p14:creationId xmlns:p14="http://schemas.microsoft.com/office/powerpoint/2010/main" val="41410178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en-US" dirty="0" smtClean="0"/>
              <a:t>USB (</a:t>
            </a:r>
            <a:r>
              <a:rPr lang="en-US" altLang="en-US" i="1" dirty="0" smtClean="0"/>
              <a:t>continued</a:t>
            </a:r>
            <a:r>
              <a:rPr lang="en-US" altLang="en-US" dirty="0" smtClean="0"/>
              <a:t>)</a:t>
            </a:r>
          </a:p>
        </p:txBody>
      </p:sp>
      <p:sp>
        <p:nvSpPr>
          <p:cNvPr id="88067" name="Rectangle 3"/>
          <p:cNvSpPr>
            <a:spLocks noGrp="1" noChangeArrowheads="1"/>
          </p:cNvSpPr>
          <p:nvPr>
            <p:ph idx="1"/>
          </p:nvPr>
        </p:nvSpPr>
        <p:spPr/>
        <p:txBody>
          <a:bodyPr/>
          <a:lstStyle/>
          <a:p>
            <a:r>
              <a:rPr lang="en-US" altLang="en-US" dirty="0" smtClean="0"/>
              <a:t>If </a:t>
            </a:r>
            <a:r>
              <a:rPr lang="en-US" altLang="en-US" b="1" dirty="0" smtClean="0"/>
              <a:t>USB devices </a:t>
            </a:r>
            <a:r>
              <a:rPr lang="en-US" altLang="en-US" dirty="0" smtClean="0"/>
              <a:t>are allowed, aggressive virus scanning should be implemented throughout the organization.</a:t>
            </a:r>
          </a:p>
          <a:p>
            <a:r>
              <a:rPr lang="en-US" altLang="en-US" dirty="0" smtClean="0"/>
              <a:t>There are two common ways to disable USB support in a Windows system. </a:t>
            </a:r>
          </a:p>
          <a:p>
            <a:pPr lvl="1"/>
            <a:r>
              <a:rPr lang="en-US" altLang="en-US" dirty="0" smtClean="0"/>
              <a:t>On older systems, editing the Registry key</a:t>
            </a:r>
          </a:p>
          <a:p>
            <a:pPr lvl="1"/>
            <a:r>
              <a:rPr lang="en-US" altLang="en-US" dirty="0" smtClean="0"/>
              <a:t>On newer systems, using Group Policy in a domain or through the Local Security Policy MMC on a stand-alone box</a:t>
            </a:r>
          </a:p>
          <a:p>
            <a:pPr lvl="1"/>
            <a:endParaRPr lang="en-US" altLang="en-US" dirty="0" smtClean="0"/>
          </a:p>
          <a:p>
            <a:endParaRPr lang="en-US" altLang="en-US" dirty="0" smtClean="0"/>
          </a:p>
        </p:txBody>
      </p:sp>
    </p:spTree>
    <p:extLst>
      <p:ext uri="{BB962C8B-B14F-4D97-AF65-F5344CB8AC3E}">
        <p14:creationId xmlns:p14="http://schemas.microsoft.com/office/powerpoint/2010/main" val="257063490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en-US" dirty="0" smtClean="0"/>
              <a:t>Autoplay</a:t>
            </a:r>
          </a:p>
        </p:txBody>
      </p:sp>
      <p:sp>
        <p:nvSpPr>
          <p:cNvPr id="90115" name="Rectangle 3"/>
          <p:cNvSpPr>
            <a:spLocks noGrp="1" noChangeArrowheads="1"/>
          </p:cNvSpPr>
          <p:nvPr>
            <p:ph idx="1"/>
          </p:nvPr>
        </p:nvSpPr>
        <p:spPr/>
        <p:txBody>
          <a:bodyPr/>
          <a:lstStyle/>
          <a:p>
            <a:r>
              <a:rPr lang="en-US" altLang="en-US" dirty="0" smtClean="0"/>
              <a:t>Remove or disable bootable CD/DVD drive.</a:t>
            </a:r>
          </a:p>
          <a:p>
            <a:r>
              <a:rPr lang="en-US" altLang="en-US" dirty="0" smtClean="0"/>
              <a:t>DVD drive can be used as a boot device or be exploited via the autoplay feature that some operating systems support.</a:t>
            </a:r>
          </a:p>
          <a:p>
            <a:pPr lvl="1"/>
            <a:r>
              <a:rPr lang="en-US" altLang="en-US" dirty="0" smtClean="0"/>
              <a:t>Since the optical drive can be used as a boot device, a DVD loaded with its own operating system could be used to boot the computer with malicious system code.</a:t>
            </a:r>
          </a:p>
          <a:p>
            <a:endParaRPr lang="en-US" altLang="en-US" dirty="0" smtClean="0"/>
          </a:p>
        </p:txBody>
      </p:sp>
    </p:spTree>
    <p:extLst>
      <p:ext uri="{BB962C8B-B14F-4D97-AF65-F5344CB8AC3E}">
        <p14:creationId xmlns:p14="http://schemas.microsoft.com/office/powerpoint/2010/main" val="300681891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563" y="1828800"/>
            <a:ext cx="3952875" cy="3432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ontent Placeholder 1"/>
          <p:cNvSpPr>
            <a:spLocks noGrp="1"/>
          </p:cNvSpPr>
          <p:nvPr>
            <p:ph sz="quarter" idx="13"/>
          </p:nvPr>
        </p:nvSpPr>
        <p:spPr>
          <a:xfrm>
            <a:off x="609600" y="5410200"/>
            <a:ext cx="7924800" cy="457200"/>
          </a:xfrm>
        </p:spPr>
        <p:txBody>
          <a:bodyPr/>
          <a:lstStyle/>
          <a:p>
            <a:r>
              <a:rPr lang="en-US" dirty="0"/>
              <a:t>Figure 8.8 Autoplay on a Windows </a:t>
            </a:r>
            <a:r>
              <a:rPr lang="en-US" dirty="0" smtClean="0"/>
              <a:t>system</a:t>
            </a:r>
            <a:endParaRPr lang="en-US" dirty="0"/>
          </a:p>
        </p:txBody>
      </p:sp>
    </p:spTree>
    <p:extLst>
      <p:ext uri="{BB962C8B-B14F-4D97-AF65-F5344CB8AC3E}">
        <p14:creationId xmlns:p14="http://schemas.microsoft.com/office/powerpoint/2010/main" val="4202354887"/>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0" y="1524000"/>
            <a:ext cx="50800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ontent Placeholder 1"/>
          <p:cNvSpPr>
            <a:spLocks noGrp="1"/>
          </p:cNvSpPr>
          <p:nvPr>
            <p:ph sz="quarter" idx="13"/>
          </p:nvPr>
        </p:nvSpPr>
        <p:spPr>
          <a:xfrm>
            <a:off x="609600" y="5562600"/>
            <a:ext cx="7924800" cy="457200"/>
          </a:xfrm>
        </p:spPr>
        <p:txBody>
          <a:bodyPr/>
          <a:lstStyle/>
          <a:p>
            <a:pPr algn="l"/>
            <a:r>
              <a:rPr lang="en-US" dirty="0"/>
              <a:t>Figure 8.9 A LiveCD boots its own OS and bypasses any built-in security of the native operating system</a:t>
            </a:r>
            <a:r>
              <a:rPr lang="en-US" dirty="0" smtClean="0"/>
              <a:t>.</a:t>
            </a:r>
            <a:endParaRPr lang="en-US" dirty="0"/>
          </a:p>
        </p:txBody>
      </p:sp>
    </p:spTree>
    <p:extLst>
      <p:ext uri="{BB962C8B-B14F-4D97-AF65-F5344CB8AC3E}">
        <p14:creationId xmlns:p14="http://schemas.microsoft.com/office/powerpoint/2010/main" val="317949309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r>
              <a:rPr lang="en-US" altLang="en-US" dirty="0" smtClean="0"/>
              <a:t>Device Theft</a:t>
            </a:r>
          </a:p>
        </p:txBody>
      </p:sp>
      <p:sp>
        <p:nvSpPr>
          <p:cNvPr id="96259" name="Rectangle 3"/>
          <p:cNvSpPr>
            <a:spLocks noGrp="1" noChangeArrowheads="1"/>
          </p:cNvSpPr>
          <p:nvPr>
            <p:ph idx="1"/>
          </p:nvPr>
        </p:nvSpPr>
        <p:spPr/>
        <p:txBody>
          <a:bodyPr/>
          <a:lstStyle/>
          <a:p>
            <a:r>
              <a:rPr lang="en-US" altLang="en-US" dirty="0" smtClean="0"/>
              <a:t>The outright theft of a computer is a simple physical attack.</a:t>
            </a:r>
          </a:p>
          <a:p>
            <a:r>
              <a:rPr lang="en-US" altLang="en-US" dirty="0" smtClean="0"/>
              <a:t>This attack can be mitigated in a number of ways.</a:t>
            </a:r>
          </a:p>
          <a:p>
            <a:pPr lvl="1"/>
            <a:r>
              <a:rPr lang="en-US" altLang="en-US" dirty="0" smtClean="0"/>
              <a:t>Lock up equipment that contains important data. </a:t>
            </a:r>
          </a:p>
          <a:p>
            <a:pPr lvl="1"/>
            <a:r>
              <a:rPr lang="en-US" altLang="en-US" dirty="0" smtClean="0"/>
              <a:t>Implement special access controls for server rooms.</a:t>
            </a:r>
          </a:p>
          <a:p>
            <a:pPr lvl="1"/>
            <a:r>
              <a:rPr lang="en-US" altLang="en-US" dirty="0" smtClean="0"/>
              <a:t>Lock rack cabinets when maintenance is not being performed. </a:t>
            </a:r>
          </a:p>
          <a:p>
            <a:pPr lvl="1"/>
            <a:r>
              <a:rPr lang="en-US" altLang="en-US" dirty="0" smtClean="0"/>
              <a:t>Store mission-critical or high-value information on a server only. </a:t>
            </a:r>
          </a:p>
        </p:txBody>
      </p:sp>
    </p:spTree>
    <p:extLst>
      <p:ext uri="{BB962C8B-B14F-4D97-AF65-F5344CB8AC3E}">
        <p14:creationId xmlns:p14="http://schemas.microsoft.com/office/powerpoint/2010/main" val="2604787234"/>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smtClean="0"/>
              <a:t>Key Terms</a:t>
            </a:r>
          </a:p>
        </p:txBody>
      </p:sp>
      <p:sp>
        <p:nvSpPr>
          <p:cNvPr id="8195" name="Content Placeholder 2"/>
          <p:cNvSpPr>
            <a:spLocks noGrp="1"/>
          </p:cNvSpPr>
          <p:nvPr>
            <p:ph sz="half" idx="1"/>
          </p:nvPr>
        </p:nvSpPr>
        <p:spPr/>
        <p:txBody>
          <a:bodyPr/>
          <a:lstStyle/>
          <a:p>
            <a:r>
              <a:rPr lang="en-US" altLang="en-US" dirty="0" smtClean="0"/>
              <a:t>Access tokens</a:t>
            </a:r>
          </a:p>
          <a:p>
            <a:r>
              <a:rPr lang="en-US" altLang="en-US" dirty="0" smtClean="0"/>
              <a:t>Autoplay</a:t>
            </a:r>
          </a:p>
          <a:p>
            <a:r>
              <a:rPr lang="en-US" altLang="en-US" dirty="0" smtClean="0"/>
              <a:t>Biometrics</a:t>
            </a:r>
          </a:p>
          <a:p>
            <a:r>
              <a:rPr lang="en-US" altLang="en-US" dirty="0" smtClean="0"/>
              <a:t>BIOS passwords</a:t>
            </a:r>
          </a:p>
          <a:p>
            <a:r>
              <a:rPr lang="en-US" altLang="en-US" dirty="0" smtClean="0"/>
              <a:t>Bootdisk</a:t>
            </a:r>
          </a:p>
          <a:p>
            <a:r>
              <a:rPr lang="en-US" altLang="en-US" dirty="0" smtClean="0"/>
              <a:t>Closed circuit television</a:t>
            </a:r>
            <a:br>
              <a:rPr lang="en-US" altLang="en-US" dirty="0" smtClean="0"/>
            </a:br>
            <a:r>
              <a:rPr lang="en-US" altLang="en-US" dirty="0" smtClean="0"/>
              <a:t>(CCTV)</a:t>
            </a:r>
          </a:p>
        </p:txBody>
      </p:sp>
      <p:sp>
        <p:nvSpPr>
          <p:cNvPr id="2" name="Content Placeholder 1"/>
          <p:cNvSpPr>
            <a:spLocks noGrp="1"/>
          </p:cNvSpPr>
          <p:nvPr>
            <p:ph sz="half" idx="2"/>
          </p:nvPr>
        </p:nvSpPr>
        <p:spPr/>
        <p:txBody>
          <a:bodyPr/>
          <a:lstStyle/>
          <a:p>
            <a:r>
              <a:rPr lang="en-US" altLang="en-US" sz="2800" dirty="0"/>
              <a:t>Contactless access cards</a:t>
            </a:r>
          </a:p>
          <a:p>
            <a:r>
              <a:rPr lang="en-US" altLang="en-US" sz="2800" dirty="0" smtClean="0"/>
              <a:t>Convergence</a:t>
            </a:r>
          </a:p>
          <a:p>
            <a:r>
              <a:rPr lang="en-US" altLang="en-US" sz="2800" dirty="0" smtClean="0"/>
              <a:t>Crossover error rate (CER)</a:t>
            </a:r>
          </a:p>
          <a:p>
            <a:r>
              <a:rPr lang="en-US" altLang="en-US" sz="2800" dirty="0" smtClean="0"/>
              <a:t>Drive imaging</a:t>
            </a:r>
          </a:p>
          <a:p>
            <a:r>
              <a:rPr lang="en-US" altLang="en-US" sz="2800" dirty="0" smtClean="0"/>
              <a:t>False negative</a:t>
            </a:r>
          </a:p>
          <a:p>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US" altLang="en-US" dirty="0" smtClean="0"/>
              <a:t>Device Theft (</a:t>
            </a:r>
            <a:r>
              <a:rPr lang="en-US" altLang="en-US" i="1" dirty="0" smtClean="0"/>
              <a:t>continued</a:t>
            </a:r>
            <a:r>
              <a:rPr lang="en-US" altLang="en-US" dirty="0" smtClean="0"/>
              <a:t>)</a:t>
            </a:r>
          </a:p>
        </p:txBody>
      </p:sp>
      <p:sp>
        <p:nvSpPr>
          <p:cNvPr id="98307" name="Rectangle 3"/>
          <p:cNvSpPr>
            <a:spLocks noGrp="1" noChangeArrowheads="1"/>
          </p:cNvSpPr>
          <p:nvPr>
            <p:ph idx="1"/>
          </p:nvPr>
        </p:nvSpPr>
        <p:spPr/>
        <p:txBody>
          <a:bodyPr/>
          <a:lstStyle/>
          <a:p>
            <a:r>
              <a:rPr lang="en-US" altLang="en-US" dirty="0" smtClean="0"/>
              <a:t>Mitigating an attack (</a:t>
            </a:r>
            <a:r>
              <a:rPr lang="en-US" altLang="en-US" i="1" dirty="0" smtClean="0"/>
              <a:t>continued</a:t>
            </a:r>
            <a:r>
              <a:rPr lang="en-US" altLang="en-US" dirty="0" smtClean="0"/>
              <a:t>)</a:t>
            </a:r>
          </a:p>
          <a:p>
            <a:pPr lvl="1"/>
            <a:r>
              <a:rPr lang="en-US" altLang="en-US" dirty="0" smtClean="0"/>
              <a:t>Users can perform one of the most simple, yet important, information security tasks: lock a workstation immediately before they step away from it.</a:t>
            </a:r>
          </a:p>
          <a:p>
            <a:pPr lvl="1"/>
            <a:r>
              <a:rPr lang="en-US" altLang="en-US" dirty="0" smtClean="0"/>
              <a:t>Users should manually lock their workstations using screensavers immediately when stepping away.</a:t>
            </a:r>
          </a:p>
        </p:txBody>
      </p:sp>
    </p:spTree>
    <p:extLst>
      <p:ext uri="{BB962C8B-B14F-4D97-AF65-F5344CB8AC3E}">
        <p14:creationId xmlns:p14="http://schemas.microsoft.com/office/powerpoint/2010/main" val="315524385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US" altLang="en-US" dirty="0" smtClean="0"/>
              <a:t>Environmental Controls</a:t>
            </a:r>
          </a:p>
        </p:txBody>
      </p:sp>
      <p:sp>
        <p:nvSpPr>
          <p:cNvPr id="100355" name="Rectangle 3"/>
          <p:cNvSpPr>
            <a:spLocks noGrp="1" noChangeArrowheads="1"/>
          </p:cNvSpPr>
          <p:nvPr>
            <p:ph idx="1"/>
          </p:nvPr>
        </p:nvSpPr>
        <p:spPr/>
        <p:txBody>
          <a:bodyPr/>
          <a:lstStyle/>
          <a:p>
            <a:r>
              <a:rPr lang="en-US" dirty="0" smtClean="0"/>
              <a:t>Sophisticated environmental controls are needed for current data centers</a:t>
            </a:r>
          </a:p>
          <a:p>
            <a:pPr lvl="1"/>
            <a:r>
              <a:rPr lang="en-US" dirty="0" smtClean="0"/>
              <a:t>Heating ventilating and air conditioning (HVAC) systems are critical; temperature should be maintained at 70–74°F.</a:t>
            </a:r>
          </a:p>
          <a:p>
            <a:pPr lvl="1"/>
            <a:r>
              <a:rPr lang="en-US" dirty="0" smtClean="0"/>
              <a:t>Hot aisle/cold aisle layout can alleviate increased data center density.</a:t>
            </a:r>
          </a:p>
          <a:p>
            <a:pPr lvl="1"/>
            <a:r>
              <a:rPr lang="en-US" dirty="0" smtClean="0"/>
              <a:t>Rising copper prices have made HVAC systems the targets for thieves, and general vandalism can result in costly downtime.</a:t>
            </a:r>
          </a:p>
          <a:p>
            <a:pPr lvl="1"/>
            <a:r>
              <a:rPr lang="en-US" altLang="en-US" dirty="0" smtClean="0"/>
              <a:t>Proper security is needed to prevent a physical DoS attack.</a:t>
            </a:r>
          </a:p>
        </p:txBody>
      </p:sp>
    </p:spTree>
    <p:extLst>
      <p:ext uri="{BB962C8B-B14F-4D97-AF65-F5344CB8AC3E}">
        <p14:creationId xmlns:p14="http://schemas.microsoft.com/office/powerpoint/2010/main" val="1597052063"/>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r>
              <a:rPr lang="en-US" altLang="en-US" dirty="0" smtClean="0"/>
              <a:t>Fire Suppression</a:t>
            </a:r>
          </a:p>
        </p:txBody>
      </p:sp>
      <p:sp>
        <p:nvSpPr>
          <p:cNvPr id="102403" name="Rectangle 3"/>
          <p:cNvSpPr>
            <a:spLocks noGrp="1" noChangeArrowheads="1"/>
          </p:cNvSpPr>
          <p:nvPr>
            <p:ph idx="1"/>
          </p:nvPr>
        </p:nvSpPr>
        <p:spPr/>
        <p:txBody>
          <a:bodyPr/>
          <a:lstStyle/>
          <a:p>
            <a:r>
              <a:rPr lang="en-US" altLang="en-US" dirty="0" smtClean="0"/>
              <a:t>The ability to respond to a fire quickly and effectively is critical to the long-term success of any organization. </a:t>
            </a:r>
          </a:p>
          <a:p>
            <a:r>
              <a:rPr lang="en-US" altLang="en-US" dirty="0" smtClean="0"/>
              <a:t>Addressing potential fire hazards and vulnerabilities has long been a concern of organizations in their risk analysis process. </a:t>
            </a:r>
          </a:p>
          <a:p>
            <a:r>
              <a:rPr lang="en-US" altLang="en-US" dirty="0" smtClean="0"/>
              <a:t>The goal obviously should be never to have a fire, but in the event that one does occur, it is important that mechanisms are in place to limit the damage the fire can cause.</a:t>
            </a:r>
          </a:p>
        </p:txBody>
      </p:sp>
    </p:spTree>
    <p:extLst>
      <p:ext uri="{BB962C8B-B14F-4D97-AF65-F5344CB8AC3E}">
        <p14:creationId xmlns:p14="http://schemas.microsoft.com/office/powerpoint/2010/main" val="1009843460"/>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altLang="en-US" dirty="0" smtClean="0"/>
              <a:t>Water-Based Fire Suppression Systems</a:t>
            </a:r>
          </a:p>
        </p:txBody>
      </p:sp>
      <p:sp>
        <p:nvSpPr>
          <p:cNvPr id="104451" name="Rectangle 3"/>
          <p:cNvSpPr>
            <a:spLocks noGrp="1" noChangeArrowheads="1"/>
          </p:cNvSpPr>
          <p:nvPr>
            <p:ph idx="1"/>
          </p:nvPr>
        </p:nvSpPr>
        <p:spPr/>
        <p:txBody>
          <a:bodyPr/>
          <a:lstStyle/>
          <a:p>
            <a:r>
              <a:rPr lang="en-US" altLang="en-US" dirty="0" smtClean="0"/>
              <a:t>These systems have long been and still are the primary tool to address and control structural fires.</a:t>
            </a:r>
          </a:p>
          <a:p>
            <a:r>
              <a:rPr lang="en-US" altLang="en-US" dirty="0" smtClean="0"/>
              <a:t>Electrical equipment does not react well to large applications of water.</a:t>
            </a:r>
          </a:p>
          <a:p>
            <a:pPr lvl="1"/>
            <a:r>
              <a:rPr lang="en-US" altLang="en-US" dirty="0" smtClean="0"/>
              <a:t>Know what to do with equipment if subjected to a water-based sprinkler system.</a:t>
            </a:r>
          </a:p>
          <a:p>
            <a:endParaRPr lang="en-US" altLang="en-US" dirty="0" smtClean="0"/>
          </a:p>
        </p:txBody>
      </p:sp>
    </p:spTree>
    <p:extLst>
      <p:ext uri="{BB962C8B-B14F-4D97-AF65-F5344CB8AC3E}">
        <p14:creationId xmlns:p14="http://schemas.microsoft.com/office/powerpoint/2010/main" val="371352786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en-US" dirty="0" smtClean="0"/>
              <a:t>Halon-Based Fire Suppression Systems</a:t>
            </a:r>
          </a:p>
        </p:txBody>
      </p:sp>
      <p:sp>
        <p:nvSpPr>
          <p:cNvPr id="106499" name="Rectangle 3"/>
          <p:cNvSpPr>
            <a:spLocks noGrp="1" noChangeArrowheads="1"/>
          </p:cNvSpPr>
          <p:nvPr>
            <p:ph idx="1"/>
          </p:nvPr>
        </p:nvSpPr>
        <p:spPr/>
        <p:txBody>
          <a:bodyPr/>
          <a:lstStyle/>
          <a:p>
            <a:r>
              <a:rPr lang="en-US" altLang="en-US" dirty="0" smtClean="0"/>
              <a:t>A fire needs fuel, oxygen, and high temperatures for the chemical combustion to occur.</a:t>
            </a:r>
          </a:p>
          <a:p>
            <a:pPr lvl="1"/>
            <a:r>
              <a:rPr lang="en-US" altLang="en-US" dirty="0" smtClean="0"/>
              <a:t>If you remove any of these, the fire will not continue.</a:t>
            </a:r>
          </a:p>
          <a:p>
            <a:r>
              <a:rPr lang="en-US" altLang="en-US" dirty="0" smtClean="0"/>
              <a:t>Halon interferes with the chemical combustion present in a fire.</a:t>
            </a:r>
          </a:p>
          <a:p>
            <a:pPr lvl="1"/>
            <a:r>
              <a:rPr lang="en-US" altLang="en-US" dirty="0" smtClean="0"/>
              <a:t>Originally popular because halon will mix quickly with the air in a room and will not cause harm to computer systems</a:t>
            </a:r>
          </a:p>
          <a:p>
            <a:pPr lvl="1"/>
            <a:r>
              <a:rPr lang="en-US" altLang="en-US" dirty="0" smtClean="0"/>
              <a:t>Dangerous to humans; banned in new systems</a:t>
            </a:r>
          </a:p>
        </p:txBody>
      </p:sp>
    </p:spTree>
    <p:extLst>
      <p:ext uri="{BB962C8B-B14F-4D97-AF65-F5344CB8AC3E}">
        <p14:creationId xmlns:p14="http://schemas.microsoft.com/office/powerpoint/2010/main" val="367030267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US" altLang="en-US" dirty="0" smtClean="0"/>
              <a:t>Clean-Agent Fire Suppression Systems</a:t>
            </a:r>
          </a:p>
        </p:txBody>
      </p:sp>
      <p:sp>
        <p:nvSpPr>
          <p:cNvPr id="108547" name="Rectangle 3"/>
          <p:cNvSpPr>
            <a:spLocks noGrp="1" noChangeArrowheads="1"/>
          </p:cNvSpPr>
          <p:nvPr>
            <p:ph idx="1"/>
          </p:nvPr>
        </p:nvSpPr>
        <p:spPr/>
        <p:txBody>
          <a:bodyPr/>
          <a:lstStyle/>
          <a:p>
            <a:r>
              <a:rPr lang="en-US" altLang="en-US" dirty="0" smtClean="0"/>
              <a:t>Clean-agent fire suppression systems not only provide fire suppression capabilities, but also protect the contents of the room, including people, documents, and electronic equipment. </a:t>
            </a:r>
          </a:p>
          <a:p>
            <a:pPr lvl="1"/>
            <a:r>
              <a:rPr lang="en-US" altLang="en-US" dirty="0" smtClean="0"/>
              <a:t>Carbon dioxide</a:t>
            </a:r>
          </a:p>
          <a:p>
            <a:pPr lvl="1"/>
            <a:r>
              <a:rPr lang="en-US" altLang="en-US" dirty="0" smtClean="0"/>
              <a:t>Argon</a:t>
            </a:r>
          </a:p>
          <a:p>
            <a:pPr lvl="1"/>
            <a:r>
              <a:rPr lang="en-US" altLang="en-US" dirty="0" smtClean="0"/>
              <a:t>Inergen </a:t>
            </a:r>
          </a:p>
          <a:p>
            <a:pPr lvl="1"/>
            <a:r>
              <a:rPr lang="en-US" altLang="en-US" dirty="0" smtClean="0"/>
              <a:t>FM-200 (heptafluoropropane)</a:t>
            </a:r>
          </a:p>
        </p:txBody>
      </p:sp>
    </p:spTree>
    <p:extLst>
      <p:ext uri="{BB962C8B-B14F-4D97-AF65-F5344CB8AC3E}">
        <p14:creationId xmlns:p14="http://schemas.microsoft.com/office/powerpoint/2010/main" val="393947745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altLang="en-US" dirty="0" smtClean="0"/>
              <a:t>Clean-Agent Fire Suppression Systems (</a:t>
            </a:r>
            <a:r>
              <a:rPr lang="en-US" altLang="en-US" i="1" dirty="0" smtClean="0"/>
              <a:t>continued</a:t>
            </a:r>
            <a:r>
              <a:rPr lang="en-US" altLang="en-US" dirty="0" smtClean="0"/>
              <a:t>)</a:t>
            </a:r>
          </a:p>
        </p:txBody>
      </p:sp>
      <p:sp>
        <p:nvSpPr>
          <p:cNvPr id="110595" name="Rectangle 3"/>
          <p:cNvSpPr>
            <a:spLocks noGrp="1" noChangeArrowheads="1"/>
          </p:cNvSpPr>
          <p:nvPr>
            <p:ph idx="1"/>
          </p:nvPr>
        </p:nvSpPr>
        <p:spPr/>
        <p:txBody>
          <a:bodyPr/>
          <a:lstStyle/>
          <a:p>
            <a:r>
              <a:rPr lang="en-US" altLang="en-US" dirty="0" smtClean="0"/>
              <a:t>CO</a:t>
            </a:r>
            <a:r>
              <a:rPr lang="en-US" altLang="en-US" baseline="-25000" dirty="0" smtClean="0"/>
              <a:t>2</a:t>
            </a:r>
            <a:r>
              <a:rPr lang="en-US" altLang="en-US" dirty="0" smtClean="0"/>
              <a:t> displaces oxygen so that the amount of oxygen remaining is insufficient to sustain the fire.</a:t>
            </a:r>
          </a:p>
          <a:p>
            <a:pPr lvl="1"/>
            <a:r>
              <a:rPr lang="en-US" altLang="en-US" dirty="0" smtClean="0"/>
              <a:t>Also provides some cooling in the fire zone and reduces the concentration of “gasified” fuel</a:t>
            </a:r>
          </a:p>
          <a:p>
            <a:r>
              <a:rPr lang="en-US" altLang="en-US" dirty="0" smtClean="0"/>
              <a:t>Argon extinguishes fire by lowering the oxygen concentration below the 15 percent level required for combustible items to burn.</a:t>
            </a:r>
          </a:p>
        </p:txBody>
      </p:sp>
    </p:spTree>
    <p:extLst>
      <p:ext uri="{BB962C8B-B14F-4D97-AF65-F5344CB8AC3E}">
        <p14:creationId xmlns:p14="http://schemas.microsoft.com/office/powerpoint/2010/main" val="1045347964"/>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en-US" altLang="en-US" dirty="0" smtClean="0"/>
              <a:t>Clean-Agent Fire Suppression Systems (</a:t>
            </a:r>
            <a:r>
              <a:rPr lang="en-US" altLang="en-US" i="1" dirty="0" smtClean="0"/>
              <a:t>continued</a:t>
            </a:r>
            <a:r>
              <a:rPr lang="en-US" altLang="en-US" dirty="0" smtClean="0"/>
              <a:t>)</a:t>
            </a:r>
          </a:p>
        </p:txBody>
      </p:sp>
      <p:sp>
        <p:nvSpPr>
          <p:cNvPr id="112643" name="Rectangle 3"/>
          <p:cNvSpPr>
            <a:spLocks noGrp="1" noChangeArrowheads="1"/>
          </p:cNvSpPr>
          <p:nvPr>
            <p:ph idx="1"/>
          </p:nvPr>
        </p:nvSpPr>
        <p:spPr/>
        <p:txBody>
          <a:bodyPr/>
          <a:lstStyle/>
          <a:p>
            <a:r>
              <a:rPr lang="en-US" altLang="en-US" dirty="0" smtClean="0"/>
              <a:t>Inergen, a product of Ansul Corporation, is composed of three gases: 52 percent nitrogen, 40 percent argon, and 8 percent carbon dioxide.</a:t>
            </a:r>
          </a:p>
          <a:p>
            <a:pPr lvl="1"/>
            <a:r>
              <a:rPr lang="en-US" altLang="en-US" dirty="0" smtClean="0"/>
              <a:t>Inergen systems reduce the level of oxygen to about 12.5 percent, which is sufficient for human safety but not sufficient to sustain a fire</a:t>
            </a:r>
          </a:p>
          <a:p>
            <a:r>
              <a:rPr lang="en-US" altLang="en-US" dirty="0" smtClean="0"/>
              <a:t>FM-200 (heptafluoropropane) is a chemical used as a propellant for asthma medication dispensers.</a:t>
            </a:r>
          </a:p>
        </p:txBody>
      </p:sp>
    </p:spTree>
    <p:extLst>
      <p:ext uri="{BB962C8B-B14F-4D97-AF65-F5344CB8AC3E}">
        <p14:creationId xmlns:p14="http://schemas.microsoft.com/office/powerpoint/2010/main" val="3322350281"/>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2"/>
          <p:cNvSpPr>
            <a:spLocks noGrp="1" noChangeArrowheads="1"/>
          </p:cNvSpPr>
          <p:nvPr>
            <p:ph type="title"/>
          </p:nvPr>
        </p:nvSpPr>
        <p:spPr/>
        <p:txBody>
          <a:bodyPr/>
          <a:lstStyle/>
          <a:p>
            <a:r>
              <a:rPr lang="en-US" altLang="en-US" dirty="0" smtClean="0"/>
              <a:t>Handheld Fire Extinguishers</a:t>
            </a:r>
          </a:p>
        </p:txBody>
      </p:sp>
      <p:sp>
        <p:nvSpPr>
          <p:cNvPr id="114691" name="Rectangle 3"/>
          <p:cNvSpPr>
            <a:spLocks noGrp="1" noChangeArrowheads="1"/>
          </p:cNvSpPr>
          <p:nvPr>
            <p:ph idx="1"/>
          </p:nvPr>
        </p:nvSpPr>
        <p:spPr/>
        <p:txBody>
          <a:bodyPr/>
          <a:lstStyle/>
          <a:p>
            <a:r>
              <a:rPr lang="en-US" altLang="en-US" dirty="0" smtClean="0"/>
              <a:t>If a fire can be caught and contained before the automatic systems discharge, it can mean significant savings to the organization in terms of both time and equipment costs.</a:t>
            </a:r>
          </a:p>
          <a:p>
            <a:pPr lvl="1"/>
            <a:r>
              <a:rPr lang="en-US" altLang="en-US" dirty="0" smtClean="0"/>
              <a:t>Including the recharging of the automatic system</a:t>
            </a:r>
          </a:p>
          <a:p>
            <a:r>
              <a:rPr lang="en-US" altLang="en-US" dirty="0" smtClean="0"/>
              <a:t>There are four different types of fire.</a:t>
            </a:r>
          </a:p>
        </p:txBody>
      </p:sp>
    </p:spTree>
    <p:extLst>
      <p:ext uri="{BB962C8B-B14F-4D97-AF65-F5344CB8AC3E}">
        <p14:creationId xmlns:p14="http://schemas.microsoft.com/office/powerpoint/2010/main" val="3956581110"/>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514600"/>
            <a:ext cx="8686800" cy="1869024"/>
          </a:xfrm>
          <a:prstGeom prst="rect">
            <a:avLst/>
          </a:prstGeom>
        </p:spPr>
      </p:pic>
    </p:spTree>
    <p:extLst>
      <p:ext uri="{BB962C8B-B14F-4D97-AF65-F5344CB8AC3E}">
        <p14:creationId xmlns:p14="http://schemas.microsoft.com/office/powerpoint/2010/main" val="220510010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Key Terms (</a:t>
            </a:r>
            <a:r>
              <a:rPr lang="en-US" i="1" dirty="0" smtClean="0"/>
              <a:t>continued</a:t>
            </a:r>
            <a:r>
              <a:rPr lang="en-US" dirty="0" smtClean="0"/>
              <a:t>)</a:t>
            </a:r>
          </a:p>
        </p:txBody>
      </p:sp>
      <p:sp>
        <p:nvSpPr>
          <p:cNvPr id="10243" name="Rectangle 3"/>
          <p:cNvSpPr>
            <a:spLocks noGrp="1" noChangeArrowheads="1"/>
          </p:cNvSpPr>
          <p:nvPr>
            <p:ph sz="half" idx="1"/>
          </p:nvPr>
        </p:nvSpPr>
        <p:spPr/>
        <p:txBody>
          <a:bodyPr/>
          <a:lstStyle/>
          <a:p>
            <a:r>
              <a:rPr lang="en-US" altLang="en-US" dirty="0" smtClean="0"/>
              <a:t>False positive</a:t>
            </a:r>
          </a:p>
          <a:p>
            <a:r>
              <a:rPr lang="en-US" altLang="en-US" dirty="0" smtClean="0"/>
              <a:t>Layered access</a:t>
            </a:r>
          </a:p>
          <a:p>
            <a:r>
              <a:rPr lang="en-US" altLang="en-US" dirty="0" smtClean="0"/>
              <a:t>LiveCD</a:t>
            </a:r>
          </a:p>
          <a:p>
            <a:r>
              <a:rPr lang="en-US" altLang="en-US" dirty="0" smtClean="0"/>
              <a:t>Mantrap</a:t>
            </a:r>
          </a:p>
          <a:p>
            <a:r>
              <a:rPr lang="en-US" altLang="en-US" dirty="0" smtClean="0"/>
              <a:t>Multiple-factor authentication</a:t>
            </a:r>
          </a:p>
        </p:txBody>
      </p:sp>
      <p:sp>
        <p:nvSpPr>
          <p:cNvPr id="2" name="Content Placeholder 1"/>
          <p:cNvSpPr>
            <a:spLocks noGrp="1"/>
          </p:cNvSpPr>
          <p:nvPr>
            <p:ph sz="half" idx="2"/>
          </p:nvPr>
        </p:nvSpPr>
        <p:spPr/>
        <p:txBody>
          <a:bodyPr/>
          <a:lstStyle/>
          <a:p>
            <a:pPr fontAlgn="auto">
              <a:spcAft>
                <a:spcPts val="0"/>
              </a:spcAft>
            </a:pPr>
            <a:r>
              <a:rPr lang="en-US" altLang="en-US" dirty="0"/>
              <a:t>Policies and procedures</a:t>
            </a:r>
          </a:p>
          <a:p>
            <a:pPr fontAlgn="auto">
              <a:spcAft>
                <a:spcPts val="0"/>
              </a:spcAft>
            </a:pPr>
            <a:r>
              <a:rPr lang="en-US" altLang="en-US" dirty="0" smtClean="0"/>
              <a:t>Physical access control</a:t>
            </a:r>
          </a:p>
          <a:p>
            <a:pPr fontAlgn="auto">
              <a:spcAft>
                <a:spcPts val="0"/>
              </a:spcAft>
            </a:pPr>
            <a:r>
              <a:rPr lang="en-US" altLang="en-US" dirty="0" smtClean="0"/>
              <a:t>Smart </a:t>
            </a:r>
            <a:r>
              <a:rPr lang="en-US" altLang="en-US" dirty="0"/>
              <a:t>cards</a:t>
            </a:r>
          </a:p>
          <a:p>
            <a:pPr fontAlgn="auto">
              <a:spcAft>
                <a:spcPts val="0"/>
              </a:spcAft>
            </a:pPr>
            <a:r>
              <a:rPr lang="en-US" altLang="en-US" dirty="0"/>
              <a:t>Unified Extensible </a:t>
            </a:r>
            <a:br>
              <a:rPr lang="en-US" altLang="en-US" dirty="0"/>
            </a:br>
            <a:r>
              <a:rPr lang="en-US" altLang="en-US" dirty="0"/>
              <a:t>Firmware Interface (UEFI)</a:t>
            </a:r>
          </a:p>
          <a:p>
            <a:pPr fontAlgn="auto">
              <a:spcAft>
                <a:spcPts val="0"/>
              </a:spcAft>
            </a:pPr>
            <a:r>
              <a:rPr lang="en-US" altLang="en-US" dirty="0"/>
              <a:t>USB </a:t>
            </a:r>
            <a:r>
              <a:rPr lang="en-US" altLang="en-US" dirty="0" smtClean="0"/>
              <a:t>devices</a:t>
            </a:r>
            <a:endParaRPr lang="en-US" altLang="en-US" dirty="0"/>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altLang="en-US" dirty="0" smtClean="0"/>
              <a:t>Fire Detection Devices</a:t>
            </a:r>
          </a:p>
        </p:txBody>
      </p:sp>
      <p:sp>
        <p:nvSpPr>
          <p:cNvPr id="12291" name="Rectangle 3"/>
          <p:cNvSpPr>
            <a:spLocks noGrp="1" noChangeArrowheads="1"/>
          </p:cNvSpPr>
          <p:nvPr>
            <p:ph idx="1"/>
          </p:nvPr>
        </p:nvSpPr>
        <p:spPr/>
        <p:txBody>
          <a:bodyPr/>
          <a:lstStyle/>
          <a:p>
            <a:r>
              <a:rPr lang="en-US" dirty="0" smtClean="0"/>
              <a:t>Fire detectors are an essential complement to fire suppression systems and devices.</a:t>
            </a:r>
          </a:p>
          <a:p>
            <a:r>
              <a:rPr lang="en-US" dirty="0" smtClean="0"/>
              <a:t>Detectors may be able to detect a fire in its very early stages.</a:t>
            </a:r>
          </a:p>
          <a:p>
            <a:r>
              <a:rPr lang="en-US" dirty="0" smtClean="0"/>
              <a:t>There are several types of fire detectors.</a:t>
            </a:r>
          </a:p>
          <a:p>
            <a:pPr lvl="1"/>
            <a:r>
              <a:rPr lang="en-US" dirty="0" smtClean="0"/>
              <a:t>One type detects smoke.</a:t>
            </a:r>
          </a:p>
          <a:p>
            <a:pPr lvl="1"/>
            <a:r>
              <a:rPr lang="en-US" dirty="0" smtClean="0"/>
              <a:t>Another type is activated by heat.</a:t>
            </a:r>
          </a:p>
          <a:p>
            <a:pPr lvl="1"/>
            <a:r>
              <a:rPr lang="en-US" dirty="0" smtClean="0"/>
              <a:t>A third type is flame activated.</a:t>
            </a:r>
          </a:p>
          <a:p>
            <a:endParaRPr lang="en-US" dirty="0" smtClean="0"/>
          </a:p>
        </p:txBody>
      </p:sp>
    </p:spTree>
    <p:extLst>
      <p:ext uri="{BB962C8B-B14F-4D97-AF65-F5344CB8AC3E}">
        <p14:creationId xmlns:p14="http://schemas.microsoft.com/office/powerpoint/2010/main" val="874711774"/>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p:txBody>
          <a:bodyPr/>
          <a:lstStyle/>
          <a:p>
            <a:r>
              <a:rPr lang="en-US" altLang="en-US" dirty="0" smtClean="0"/>
              <a:t>Fire Detection Devices (</a:t>
            </a:r>
            <a:r>
              <a:rPr lang="en-US" altLang="en-US" i="1" dirty="0" smtClean="0"/>
              <a:t>continued</a:t>
            </a:r>
            <a:r>
              <a:rPr lang="en-US" altLang="en-US" dirty="0" smtClean="0"/>
              <a:t>)</a:t>
            </a:r>
          </a:p>
        </p:txBody>
      </p:sp>
      <p:sp>
        <p:nvSpPr>
          <p:cNvPr id="12291" name="Rectangle 3"/>
          <p:cNvSpPr>
            <a:spLocks noGrp="1" noChangeArrowheads="1"/>
          </p:cNvSpPr>
          <p:nvPr>
            <p:ph idx="1"/>
          </p:nvPr>
        </p:nvSpPr>
        <p:spPr/>
        <p:txBody>
          <a:bodyPr/>
          <a:lstStyle/>
          <a:p>
            <a:r>
              <a:rPr lang="en-US" dirty="0" smtClean="0"/>
              <a:t>Smoke detectors</a:t>
            </a:r>
          </a:p>
          <a:p>
            <a:pPr lvl="1"/>
            <a:r>
              <a:rPr lang="en-US" dirty="0" smtClean="0"/>
              <a:t>A photoelectric detector monitors an internal beam of light.</a:t>
            </a:r>
            <a:endParaRPr lang="en-US" dirty="0"/>
          </a:p>
          <a:p>
            <a:pPr lvl="1"/>
            <a:r>
              <a:rPr lang="en-US" dirty="0"/>
              <a:t>An ionization detector </a:t>
            </a:r>
            <a:r>
              <a:rPr lang="en-US" dirty="0" smtClean="0"/>
              <a:t>uses </a:t>
            </a:r>
            <a:r>
              <a:rPr lang="en-US" dirty="0"/>
              <a:t>an ionization chamber and a small radioactive source to detect fast-burning </a:t>
            </a:r>
            <a:r>
              <a:rPr lang="en-US" dirty="0" smtClean="0"/>
              <a:t>fires.</a:t>
            </a:r>
            <a:endParaRPr lang="en-US" dirty="0"/>
          </a:p>
          <a:p>
            <a:endParaRPr lang="en-US" dirty="0" smtClean="0"/>
          </a:p>
        </p:txBody>
      </p:sp>
    </p:spTree>
    <p:extLst>
      <p:ext uri="{BB962C8B-B14F-4D97-AF65-F5344CB8AC3E}">
        <p14:creationId xmlns:p14="http://schemas.microsoft.com/office/powerpoint/2010/main" val="2674147944"/>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1" b="23772"/>
          <a:stretch/>
        </p:blipFill>
        <p:spPr>
          <a:xfrm>
            <a:off x="2071338" y="2057400"/>
            <a:ext cx="5001323" cy="2534335"/>
          </a:xfrm>
          <a:prstGeom prst="rect">
            <a:avLst/>
          </a:prstGeom>
        </p:spPr>
      </p:pic>
      <p:sp>
        <p:nvSpPr>
          <p:cNvPr id="3" name="Content Placeholder 2"/>
          <p:cNvSpPr>
            <a:spLocks noGrp="1"/>
          </p:cNvSpPr>
          <p:nvPr>
            <p:ph sz="quarter" idx="13"/>
          </p:nvPr>
        </p:nvSpPr>
        <p:spPr>
          <a:xfrm>
            <a:off x="609600" y="4800600"/>
            <a:ext cx="7924800" cy="457200"/>
          </a:xfrm>
        </p:spPr>
        <p:txBody>
          <a:bodyPr/>
          <a:lstStyle/>
          <a:p>
            <a:r>
              <a:rPr lang="en-US" dirty="0"/>
              <a:t>Figure 8.10 An ionization chamber for an ionization type of smoke </a:t>
            </a:r>
            <a:r>
              <a:rPr lang="en-US" dirty="0" smtClean="0"/>
              <a:t>detector</a:t>
            </a:r>
            <a:endParaRPr lang="en-US" dirty="0"/>
          </a:p>
        </p:txBody>
      </p:sp>
    </p:spTree>
    <p:extLst>
      <p:ext uri="{BB962C8B-B14F-4D97-AF65-F5344CB8AC3E}">
        <p14:creationId xmlns:p14="http://schemas.microsoft.com/office/powerpoint/2010/main" val="299483744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en-US" altLang="en-US" dirty="0" smtClean="0"/>
              <a:t>Fire Detection Devices (</a:t>
            </a:r>
            <a:r>
              <a:rPr lang="en-US" altLang="en-US" i="1" dirty="0" smtClean="0"/>
              <a:t>continued</a:t>
            </a:r>
            <a:r>
              <a:rPr lang="en-US" altLang="en-US" dirty="0" smtClean="0"/>
              <a:t>)</a:t>
            </a:r>
          </a:p>
        </p:txBody>
      </p:sp>
      <p:sp>
        <p:nvSpPr>
          <p:cNvPr id="122883" name="Rectangle 3"/>
          <p:cNvSpPr>
            <a:spLocks noGrp="1" noChangeArrowheads="1"/>
          </p:cNvSpPr>
          <p:nvPr>
            <p:ph idx="1"/>
          </p:nvPr>
        </p:nvSpPr>
        <p:spPr/>
        <p:txBody>
          <a:bodyPr/>
          <a:lstStyle/>
          <a:p>
            <a:r>
              <a:rPr lang="en-US" altLang="en-US" dirty="0" smtClean="0"/>
              <a:t>Heat-activated detectors</a:t>
            </a:r>
          </a:p>
          <a:p>
            <a:pPr lvl="1"/>
            <a:r>
              <a:rPr lang="en-US" altLang="en-US" dirty="0" smtClean="0"/>
              <a:t>A fixed-temperature detector activates if the temperature </a:t>
            </a:r>
            <a:r>
              <a:rPr lang="en-US" altLang="en-US" dirty="0"/>
              <a:t>exceeds a pre-defined </a:t>
            </a:r>
            <a:r>
              <a:rPr lang="en-US" altLang="en-US" dirty="0" smtClean="0"/>
              <a:t>level.</a:t>
            </a:r>
            <a:endParaRPr lang="en-US" dirty="0"/>
          </a:p>
          <a:p>
            <a:pPr lvl="1"/>
            <a:r>
              <a:rPr lang="en-US" altLang="en-US" dirty="0" smtClean="0"/>
              <a:t>A rate-of-rise temperature detector activates upon sudden increases in temperature.</a:t>
            </a:r>
          </a:p>
          <a:p>
            <a:r>
              <a:rPr lang="en-US" altLang="en-US" dirty="0" smtClean="0"/>
              <a:t>Flame-activated detector</a:t>
            </a:r>
          </a:p>
          <a:p>
            <a:pPr lvl="1"/>
            <a:r>
              <a:rPr lang="en-US" altLang="en-US" dirty="0" smtClean="0"/>
              <a:t>Relies on flames from the fire to provide a change in the infrared energy that can be detected</a:t>
            </a:r>
          </a:p>
        </p:txBody>
      </p:sp>
    </p:spTree>
    <p:extLst>
      <p:ext uri="{BB962C8B-B14F-4D97-AF65-F5344CB8AC3E}">
        <p14:creationId xmlns:p14="http://schemas.microsoft.com/office/powerpoint/2010/main" val="2999081002"/>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r>
              <a:rPr lang="en-US" altLang="en-US" dirty="0" smtClean="0"/>
              <a:t>Power Protection</a:t>
            </a:r>
          </a:p>
        </p:txBody>
      </p:sp>
      <p:sp>
        <p:nvSpPr>
          <p:cNvPr id="124931" name="Rectangle 3"/>
          <p:cNvSpPr>
            <a:spLocks noGrp="1" noChangeArrowheads="1"/>
          </p:cNvSpPr>
          <p:nvPr>
            <p:ph idx="1"/>
          </p:nvPr>
        </p:nvSpPr>
        <p:spPr/>
        <p:txBody>
          <a:bodyPr/>
          <a:lstStyle/>
          <a:p>
            <a:r>
              <a:rPr lang="en-US" altLang="en-US" dirty="0" smtClean="0"/>
              <a:t>Computer systems require clean electrical power, and for critical systems, uninterrupted power can be important as well. </a:t>
            </a:r>
          </a:p>
          <a:p>
            <a:r>
              <a:rPr lang="en-US" altLang="en-US" dirty="0" smtClean="0"/>
              <a:t>Several elements are used to manage the power to systems, including uninterruptible power supplies and backup power systems.</a:t>
            </a:r>
          </a:p>
          <a:p>
            <a:endParaRPr lang="en-US" altLang="en-US" dirty="0" smtClean="0"/>
          </a:p>
        </p:txBody>
      </p:sp>
    </p:spTree>
    <p:extLst>
      <p:ext uri="{BB962C8B-B14F-4D97-AF65-F5344CB8AC3E}">
        <p14:creationId xmlns:p14="http://schemas.microsoft.com/office/powerpoint/2010/main" val="3947919654"/>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r>
              <a:rPr lang="en-US" altLang="en-US" dirty="0" smtClean="0"/>
              <a:t>UPS</a:t>
            </a:r>
          </a:p>
        </p:txBody>
      </p:sp>
      <p:sp>
        <p:nvSpPr>
          <p:cNvPr id="126979" name="Rectangle 3"/>
          <p:cNvSpPr>
            <a:spLocks noGrp="1" noChangeArrowheads="1"/>
          </p:cNvSpPr>
          <p:nvPr>
            <p:ph idx="1"/>
          </p:nvPr>
        </p:nvSpPr>
        <p:spPr/>
        <p:txBody>
          <a:bodyPr/>
          <a:lstStyle/>
          <a:p>
            <a:r>
              <a:rPr lang="en-US" altLang="en-US" dirty="0" smtClean="0"/>
              <a:t>An uninterruptible power supply (UPS) is used to protect against short duration power failures.  </a:t>
            </a:r>
          </a:p>
          <a:p>
            <a:r>
              <a:rPr lang="en-US" altLang="en-US" dirty="0" smtClean="0"/>
              <a:t>There are two types of UPSs:</a:t>
            </a:r>
          </a:p>
          <a:p>
            <a:pPr lvl="1"/>
            <a:r>
              <a:rPr lang="en-US" altLang="en-US" dirty="0" smtClean="0"/>
              <a:t>An online UPS is in continuous use because the primary power source goes through it to the equipment. </a:t>
            </a:r>
          </a:p>
          <a:p>
            <a:pPr lvl="1"/>
            <a:r>
              <a:rPr lang="en-US" altLang="en-US" dirty="0" smtClean="0"/>
              <a:t>A standby UPS has sensors to detect power failures. If there is a power failure, the load will be switched to the UPS.</a:t>
            </a:r>
          </a:p>
          <a:p>
            <a:endParaRPr lang="en-US" altLang="en-US" dirty="0" smtClean="0"/>
          </a:p>
        </p:txBody>
      </p:sp>
    </p:spTree>
    <p:extLst>
      <p:ext uri="{BB962C8B-B14F-4D97-AF65-F5344CB8AC3E}">
        <p14:creationId xmlns:p14="http://schemas.microsoft.com/office/powerpoint/2010/main" val="3494487285"/>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altLang="en-US" dirty="0" smtClean="0"/>
              <a:t>Backup Power and Cable Shielding</a:t>
            </a:r>
          </a:p>
        </p:txBody>
      </p:sp>
      <p:sp>
        <p:nvSpPr>
          <p:cNvPr id="129027" name="Rectangle 3"/>
          <p:cNvSpPr>
            <a:spLocks noGrp="1" noChangeArrowheads="1"/>
          </p:cNvSpPr>
          <p:nvPr>
            <p:ph idx="1"/>
          </p:nvPr>
        </p:nvSpPr>
        <p:spPr/>
        <p:txBody>
          <a:bodyPr/>
          <a:lstStyle/>
          <a:p>
            <a:r>
              <a:rPr lang="en-US" altLang="en-US" dirty="0" smtClean="0"/>
              <a:t>Backup power sources protect against a long-duration power failure.</a:t>
            </a:r>
          </a:p>
          <a:p>
            <a:pPr lvl="1"/>
            <a:r>
              <a:rPr lang="en-US" altLang="en-US" dirty="0" smtClean="0"/>
              <a:t>Voltage regulator and line conditioner protect against unstable power supplies and spikes.</a:t>
            </a:r>
          </a:p>
          <a:p>
            <a:pPr lvl="1"/>
            <a:r>
              <a:rPr lang="en-US" altLang="en-US" dirty="0" smtClean="0"/>
              <a:t>Proper grounding is essential for all electrical devices.</a:t>
            </a:r>
          </a:p>
          <a:p>
            <a:r>
              <a:rPr lang="en-US" altLang="en-US" dirty="0"/>
              <a:t>Cable shielding can be employed to avoid interference.</a:t>
            </a:r>
          </a:p>
          <a:p>
            <a:r>
              <a:rPr lang="en-US" altLang="en-US" dirty="0"/>
              <a:t>An emergency power off (EPO) switch can be installed to allow for the quick shutdown of power</a:t>
            </a:r>
            <a:r>
              <a:rPr lang="en-US" altLang="en-US" dirty="0" smtClean="0"/>
              <a:t>.</a:t>
            </a:r>
          </a:p>
          <a:p>
            <a:pPr lvl="1"/>
            <a:endParaRPr lang="en-US" altLang="en-US" dirty="0" smtClean="0"/>
          </a:p>
        </p:txBody>
      </p:sp>
    </p:spTree>
    <p:extLst>
      <p:ext uri="{BB962C8B-B14F-4D97-AF65-F5344CB8AC3E}">
        <p14:creationId xmlns:p14="http://schemas.microsoft.com/office/powerpoint/2010/main" val="1107296147"/>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en-US" altLang="en-US" dirty="0" smtClean="0"/>
              <a:t>Backup Power and Cable Shielding (</a:t>
            </a:r>
            <a:r>
              <a:rPr lang="en-US" altLang="en-US" i="1" dirty="0" smtClean="0"/>
              <a:t>continued</a:t>
            </a:r>
            <a:r>
              <a:rPr lang="en-US" altLang="en-US" dirty="0" smtClean="0"/>
              <a:t>)</a:t>
            </a:r>
          </a:p>
        </p:txBody>
      </p:sp>
      <p:sp>
        <p:nvSpPr>
          <p:cNvPr id="129027" name="Rectangle 3"/>
          <p:cNvSpPr>
            <a:spLocks noGrp="1" noChangeArrowheads="1"/>
          </p:cNvSpPr>
          <p:nvPr>
            <p:ph idx="1"/>
          </p:nvPr>
        </p:nvSpPr>
        <p:spPr/>
        <p:txBody>
          <a:bodyPr/>
          <a:lstStyle/>
          <a:p>
            <a:r>
              <a:rPr lang="en-US" altLang="en-US" dirty="0" smtClean="0"/>
              <a:t>Electrical </a:t>
            </a:r>
            <a:r>
              <a:rPr lang="en-US" altLang="en-US" dirty="0"/>
              <a:t>cables should be placed away from powerful electrical motors and lighting.</a:t>
            </a:r>
          </a:p>
          <a:p>
            <a:r>
              <a:rPr lang="en-US" altLang="en-US" dirty="0"/>
              <a:t>Fluorescent lighting can cause radio frequency interference.</a:t>
            </a:r>
          </a:p>
        </p:txBody>
      </p:sp>
    </p:spTree>
    <p:extLst>
      <p:ext uri="{BB962C8B-B14F-4D97-AF65-F5344CB8AC3E}">
        <p14:creationId xmlns:p14="http://schemas.microsoft.com/office/powerpoint/2010/main" val="2902834825"/>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r>
              <a:rPr lang="en-US" altLang="en-US" dirty="0" smtClean="0"/>
              <a:t>Electromagnetic Interference</a:t>
            </a:r>
          </a:p>
        </p:txBody>
      </p:sp>
      <p:sp>
        <p:nvSpPr>
          <p:cNvPr id="131075" name="Rectangle 3"/>
          <p:cNvSpPr>
            <a:spLocks noGrp="1" noChangeArrowheads="1"/>
          </p:cNvSpPr>
          <p:nvPr>
            <p:ph idx="1"/>
          </p:nvPr>
        </p:nvSpPr>
        <p:spPr/>
        <p:txBody>
          <a:bodyPr/>
          <a:lstStyle/>
          <a:p>
            <a:r>
              <a:rPr lang="en-US" altLang="en-US" dirty="0" smtClean="0"/>
              <a:t>Electromagnetic interference, or EMI is the disturbance on an electrical circuit caused by that circuit’s reception of electromagnetic radiation.</a:t>
            </a:r>
          </a:p>
          <a:p>
            <a:r>
              <a:rPr lang="en-US" altLang="en-US" dirty="0" smtClean="0"/>
              <a:t>EMI is grouped into two general types:</a:t>
            </a:r>
          </a:p>
          <a:p>
            <a:pPr lvl="1"/>
            <a:r>
              <a:rPr lang="en-US" altLang="en-US" dirty="0" smtClean="0"/>
              <a:t>Narrowband EMI has a small frequency band.</a:t>
            </a:r>
          </a:p>
          <a:p>
            <a:pPr lvl="1"/>
            <a:r>
              <a:rPr lang="en-US" altLang="en-US" dirty="0" smtClean="0"/>
              <a:t>Broadband EMI covers a wider array of frequencies.</a:t>
            </a:r>
          </a:p>
          <a:p>
            <a:r>
              <a:rPr lang="en-US" altLang="en-US" dirty="0" smtClean="0"/>
              <a:t>The Federal Communications Commission regulates products that produce EMI.</a:t>
            </a:r>
          </a:p>
          <a:p>
            <a:pPr lvl="1"/>
            <a:r>
              <a:rPr lang="en-US" altLang="en-US" dirty="0" smtClean="0"/>
              <a:t>TEMPEST, also known as Van Eck emissions, is technology that attempts to keep EMI radiation in the circuitry.</a:t>
            </a:r>
          </a:p>
        </p:txBody>
      </p:sp>
    </p:spTree>
    <p:extLst>
      <p:ext uri="{BB962C8B-B14F-4D97-AF65-F5344CB8AC3E}">
        <p14:creationId xmlns:p14="http://schemas.microsoft.com/office/powerpoint/2010/main" val="2115734633"/>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en-US" altLang="en-US" dirty="0" smtClean="0"/>
              <a:t>Electronic Access Control Systems</a:t>
            </a:r>
          </a:p>
        </p:txBody>
      </p:sp>
      <p:sp>
        <p:nvSpPr>
          <p:cNvPr id="133123" name="Rectangle 3"/>
          <p:cNvSpPr>
            <a:spLocks noGrp="1" noChangeArrowheads="1"/>
          </p:cNvSpPr>
          <p:nvPr>
            <p:ph idx="1"/>
          </p:nvPr>
        </p:nvSpPr>
        <p:spPr/>
        <p:txBody>
          <a:bodyPr/>
          <a:lstStyle/>
          <a:p>
            <a:r>
              <a:rPr lang="en-US" altLang="en-US" dirty="0" smtClean="0"/>
              <a:t>Access tokens are defined as “something you have.”</a:t>
            </a:r>
          </a:p>
          <a:p>
            <a:pPr lvl="1"/>
            <a:r>
              <a:rPr lang="en-US" altLang="en-US" dirty="0" smtClean="0"/>
              <a:t>They are physical objects that identify specific access rights. </a:t>
            </a:r>
          </a:p>
          <a:p>
            <a:pPr lvl="1"/>
            <a:r>
              <a:rPr lang="en-US" altLang="en-US" dirty="0" smtClean="0"/>
              <a:t>Your house key, for example, is a basic physical access token that allows you access into your home.</a:t>
            </a:r>
          </a:p>
          <a:p>
            <a:r>
              <a:rPr lang="en-US" altLang="en-US" dirty="0" smtClean="0"/>
              <a:t>The advent of smart cards (cards that contain integrated circuits capable of generating and storing cryptographic keys) has enabled cryptographic types of authentication.</a:t>
            </a:r>
          </a:p>
        </p:txBody>
      </p:sp>
    </p:spTree>
    <p:extLst>
      <p:ext uri="{BB962C8B-B14F-4D97-AF65-F5344CB8AC3E}">
        <p14:creationId xmlns:p14="http://schemas.microsoft.com/office/powerpoint/2010/main" val="70033200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dirty="0" smtClean="0"/>
              <a:t>The Security Problem</a:t>
            </a:r>
          </a:p>
        </p:txBody>
      </p:sp>
      <p:sp>
        <p:nvSpPr>
          <p:cNvPr id="12291" name="Content Placeholder 2"/>
          <p:cNvSpPr>
            <a:spLocks noGrp="1"/>
          </p:cNvSpPr>
          <p:nvPr>
            <p:ph idx="1"/>
          </p:nvPr>
        </p:nvSpPr>
        <p:spPr/>
        <p:txBody>
          <a:bodyPr/>
          <a:lstStyle/>
          <a:p>
            <a:r>
              <a:rPr lang="en-US" altLang="en-US" dirty="0" smtClean="0"/>
              <a:t>The problem that faces professionals charged with securing a company’s network can be stated rather simply: </a:t>
            </a:r>
          </a:p>
          <a:p>
            <a:pPr lvl="1"/>
            <a:r>
              <a:rPr lang="en-US" altLang="en-US" dirty="0" smtClean="0"/>
              <a:t>Physical access negates all other security measures. </a:t>
            </a:r>
          </a:p>
          <a:p>
            <a:r>
              <a:rPr lang="en-US" altLang="en-US" dirty="0" smtClean="0"/>
              <a:t>No matter how impenetrable the firewall and intrusion detection system (IDS), if an attacker can find a way to walk up to and touch a server, he can break into it.</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en-US" altLang="en-US" dirty="0" smtClean="0"/>
              <a:t>Electronic Access Control Systems (</a:t>
            </a:r>
            <a:r>
              <a:rPr lang="en-US" altLang="en-US" i="1" dirty="0" smtClean="0"/>
              <a:t>continued</a:t>
            </a:r>
            <a:r>
              <a:rPr lang="en-US" altLang="en-US" dirty="0" smtClean="0"/>
              <a:t>)</a:t>
            </a:r>
          </a:p>
        </p:txBody>
      </p:sp>
      <p:sp>
        <p:nvSpPr>
          <p:cNvPr id="135171" name="Rectangle 3"/>
          <p:cNvSpPr>
            <a:spLocks noGrp="1" noChangeArrowheads="1"/>
          </p:cNvSpPr>
          <p:nvPr>
            <p:ph idx="1"/>
          </p:nvPr>
        </p:nvSpPr>
        <p:spPr/>
        <p:txBody>
          <a:bodyPr/>
          <a:lstStyle/>
          <a:p>
            <a:r>
              <a:rPr lang="en-US" altLang="en-US" dirty="0" smtClean="0"/>
              <a:t>Smart card technology is now part of a governmental standard for physical and logical authentication. </a:t>
            </a:r>
          </a:p>
          <a:p>
            <a:pPr lvl="1"/>
            <a:r>
              <a:rPr lang="en-US" altLang="en-US" dirty="0" smtClean="0"/>
              <a:t>Personal Identity Verification, or PIV, cards adhere to the FIPS 201 standard. </a:t>
            </a:r>
          </a:p>
          <a:p>
            <a:pPr lvl="2"/>
            <a:r>
              <a:rPr lang="en-US" altLang="en-US" dirty="0" smtClean="0"/>
              <a:t>Includes a cryptographic chip and connector, and a contactless proximity card circuit </a:t>
            </a:r>
          </a:p>
          <a:p>
            <a:pPr lvl="2"/>
            <a:r>
              <a:rPr lang="en-US" altLang="en-US" dirty="0" smtClean="0"/>
              <a:t>Standards for a printed photo and name on front </a:t>
            </a:r>
          </a:p>
          <a:p>
            <a:pPr lvl="1"/>
            <a:r>
              <a:rPr lang="en-US" altLang="en-US" dirty="0" smtClean="0"/>
              <a:t>Biometric data can be stored, providing an additional authentication factor, and if PIV standard is followed, several forms of identification are needed to get a card.</a:t>
            </a:r>
          </a:p>
        </p:txBody>
      </p:sp>
    </p:spTree>
    <p:extLst>
      <p:ext uri="{BB962C8B-B14F-4D97-AF65-F5344CB8AC3E}">
        <p14:creationId xmlns:p14="http://schemas.microsoft.com/office/powerpoint/2010/main" val="61147967"/>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528" y="1752600"/>
            <a:ext cx="4520944"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19200" y="5257800"/>
            <a:ext cx="6815882" cy="646331"/>
          </a:xfrm>
          <a:prstGeom prst="rect">
            <a:avLst/>
          </a:prstGeom>
          <a:noFill/>
        </p:spPr>
        <p:txBody>
          <a:bodyPr wrap="square" rtlCol="0">
            <a:spAutoFit/>
          </a:bodyPr>
          <a:lstStyle/>
          <a:p>
            <a:r>
              <a:rPr lang="en-US" dirty="0"/>
              <a:t>Figure </a:t>
            </a:r>
            <a:r>
              <a:rPr lang="en-US" dirty="0" smtClean="0"/>
              <a:t>8.11 </a:t>
            </a:r>
            <a:r>
              <a:rPr lang="en-US" dirty="0"/>
              <a:t>Smart cards have an internal chip as well as multiple external contacts for interfacing with a smart card reader.</a:t>
            </a:r>
          </a:p>
        </p:txBody>
      </p:sp>
    </p:spTree>
    <p:extLst>
      <p:ext uri="{BB962C8B-B14F-4D97-AF65-F5344CB8AC3E}">
        <p14:creationId xmlns:p14="http://schemas.microsoft.com/office/powerpoint/2010/main" val="123410012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r>
              <a:rPr lang="en-US" altLang="en-US" dirty="0" smtClean="0"/>
              <a:t>Electronic Access Control Systems (</a:t>
            </a:r>
            <a:r>
              <a:rPr lang="en-US" altLang="en-US" i="1" dirty="0" smtClean="0"/>
              <a:t>continued</a:t>
            </a:r>
            <a:r>
              <a:rPr lang="en-US" altLang="en-US" dirty="0" smtClean="0"/>
              <a:t>)</a:t>
            </a:r>
          </a:p>
        </p:txBody>
      </p:sp>
      <p:sp>
        <p:nvSpPr>
          <p:cNvPr id="137219" name="Rectangle 3"/>
          <p:cNvSpPr>
            <a:spLocks noGrp="1" noChangeArrowheads="1"/>
          </p:cNvSpPr>
          <p:nvPr>
            <p:ph idx="1"/>
          </p:nvPr>
        </p:nvSpPr>
        <p:spPr/>
        <p:txBody>
          <a:bodyPr/>
          <a:lstStyle/>
          <a:p>
            <a:r>
              <a:rPr lang="en-US" altLang="en-US" dirty="0" smtClean="0"/>
              <a:t>The primary drawback of token-based authentication is that only the token is being authenticated. </a:t>
            </a:r>
          </a:p>
          <a:p>
            <a:pPr lvl="1"/>
            <a:r>
              <a:rPr lang="en-US" altLang="en-US" dirty="0" smtClean="0"/>
              <a:t>Therefore, the theft of the token could grant anyone who possessed the token access to what the system protects.</a:t>
            </a:r>
          </a:p>
        </p:txBody>
      </p:sp>
    </p:spTree>
    <p:extLst>
      <p:ext uri="{BB962C8B-B14F-4D97-AF65-F5344CB8AC3E}">
        <p14:creationId xmlns:p14="http://schemas.microsoft.com/office/powerpoint/2010/main" val="3883612118"/>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altLang="en-US" dirty="0" smtClean="0"/>
              <a:t>Access Tokens</a:t>
            </a:r>
          </a:p>
        </p:txBody>
      </p:sp>
      <p:sp>
        <p:nvSpPr>
          <p:cNvPr id="139267" name="Rectangle 3"/>
          <p:cNvSpPr>
            <a:spLocks noGrp="1" noChangeArrowheads="1"/>
          </p:cNvSpPr>
          <p:nvPr>
            <p:ph idx="1"/>
          </p:nvPr>
        </p:nvSpPr>
        <p:spPr/>
        <p:txBody>
          <a:bodyPr/>
          <a:lstStyle/>
          <a:p>
            <a:r>
              <a:rPr lang="en-US" altLang="en-US" dirty="0" smtClean="0"/>
              <a:t>Most electronic systems currently use a token-based card that if passed near a reader will unlock the door strike and let you pass into the area (assuming you have permission from the system). </a:t>
            </a:r>
          </a:p>
          <a:p>
            <a:pPr lvl="1"/>
            <a:r>
              <a:rPr lang="en-US" altLang="en-US" dirty="0" smtClean="0"/>
              <a:t>Newer technology attempts to make the authentication process easier and more secure.</a:t>
            </a:r>
          </a:p>
          <a:p>
            <a:pPr lvl="1"/>
            <a:r>
              <a:rPr lang="en-US" altLang="en-US" dirty="0" smtClean="0"/>
              <a:t>Tokens and biometrics are being used for authentication. </a:t>
            </a:r>
          </a:p>
          <a:p>
            <a:pPr lvl="1"/>
            <a:r>
              <a:rPr lang="en-US" altLang="en-US" dirty="0" smtClean="0"/>
              <a:t>Multiple-factor authentication can be used for physical access.</a:t>
            </a:r>
          </a:p>
        </p:txBody>
      </p:sp>
    </p:spTree>
    <p:extLst>
      <p:ext uri="{BB962C8B-B14F-4D97-AF65-F5344CB8AC3E}">
        <p14:creationId xmlns:p14="http://schemas.microsoft.com/office/powerpoint/2010/main" val="2044801234"/>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ChangeArrowheads="1"/>
          </p:cNvSpPr>
          <p:nvPr>
            <p:ph type="title"/>
          </p:nvPr>
        </p:nvSpPr>
        <p:spPr/>
        <p:txBody>
          <a:bodyPr/>
          <a:lstStyle/>
          <a:p>
            <a:r>
              <a:rPr lang="en-US" altLang="en-US" dirty="0" smtClean="0"/>
              <a:t>Biometrics</a:t>
            </a:r>
          </a:p>
        </p:txBody>
      </p:sp>
      <p:sp>
        <p:nvSpPr>
          <p:cNvPr id="141315" name="Rectangle 3"/>
          <p:cNvSpPr>
            <a:spLocks noGrp="1" noChangeArrowheads="1"/>
          </p:cNvSpPr>
          <p:nvPr>
            <p:ph idx="1"/>
          </p:nvPr>
        </p:nvSpPr>
        <p:spPr/>
        <p:txBody>
          <a:bodyPr/>
          <a:lstStyle/>
          <a:p>
            <a:r>
              <a:rPr lang="en-US" altLang="en-US" b="1" dirty="0" smtClean="0"/>
              <a:t>Biometrics</a:t>
            </a:r>
            <a:r>
              <a:rPr lang="en-US" altLang="en-US" dirty="0" smtClean="0"/>
              <a:t> use the measurements of certain biological factors to identify one specific person from others. </a:t>
            </a:r>
          </a:p>
          <a:p>
            <a:pPr lvl="1"/>
            <a:r>
              <a:rPr lang="en-US" altLang="en-US" dirty="0" smtClean="0"/>
              <a:t>These factors are based on parts of the human body that are unique. </a:t>
            </a:r>
          </a:p>
          <a:p>
            <a:pPr lvl="1"/>
            <a:r>
              <a:rPr lang="en-US" altLang="en-US" dirty="0" smtClean="0"/>
              <a:t>The most well-known of these unique biological factors is the fingerprint.</a:t>
            </a:r>
          </a:p>
          <a:p>
            <a:r>
              <a:rPr lang="en-US" altLang="en-US" dirty="0" smtClean="0"/>
              <a:t>False positives and false negatives are two issues with biometric scanners.</a:t>
            </a:r>
          </a:p>
        </p:txBody>
      </p:sp>
    </p:spTree>
    <p:extLst>
      <p:ext uri="{BB962C8B-B14F-4D97-AF65-F5344CB8AC3E}">
        <p14:creationId xmlns:p14="http://schemas.microsoft.com/office/powerpoint/2010/main" val="1192432930"/>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4331" y="1600200"/>
            <a:ext cx="3395338" cy="38570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Content Placeholder 1"/>
          <p:cNvSpPr>
            <a:spLocks noGrp="1"/>
          </p:cNvSpPr>
          <p:nvPr>
            <p:ph sz="quarter" idx="13"/>
          </p:nvPr>
        </p:nvSpPr>
        <p:spPr>
          <a:xfrm>
            <a:off x="609600" y="5562600"/>
            <a:ext cx="7924800" cy="457200"/>
          </a:xfrm>
        </p:spPr>
        <p:txBody>
          <a:bodyPr/>
          <a:lstStyle/>
          <a:p>
            <a:r>
              <a:rPr lang="en-US" dirty="0"/>
              <a:t>Figure 8.12 Newer laptop computers often include a fingerprint reader</a:t>
            </a:r>
            <a:r>
              <a:rPr lang="en-US" dirty="0" smtClean="0"/>
              <a:t>.</a:t>
            </a:r>
            <a:endParaRPr lang="en-US" dirty="0"/>
          </a:p>
        </p:txBody>
      </p:sp>
    </p:spTree>
    <p:extLst>
      <p:ext uri="{BB962C8B-B14F-4D97-AF65-F5344CB8AC3E}">
        <p14:creationId xmlns:p14="http://schemas.microsoft.com/office/powerpoint/2010/main" val="2428306150"/>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altLang="en-US" dirty="0" smtClean="0"/>
              <a:t>False Positives</a:t>
            </a:r>
          </a:p>
        </p:txBody>
      </p:sp>
      <p:sp>
        <p:nvSpPr>
          <p:cNvPr id="145411" name="Rectangle 3"/>
          <p:cNvSpPr>
            <a:spLocks noGrp="1" noChangeArrowheads="1"/>
          </p:cNvSpPr>
          <p:nvPr>
            <p:ph idx="1"/>
          </p:nvPr>
        </p:nvSpPr>
        <p:spPr/>
        <p:txBody>
          <a:bodyPr/>
          <a:lstStyle/>
          <a:p>
            <a:r>
              <a:rPr lang="en-US" altLang="en-US" dirty="0" smtClean="0"/>
              <a:t>A </a:t>
            </a:r>
            <a:r>
              <a:rPr lang="en-US" altLang="en-US" b="1" dirty="0" smtClean="0"/>
              <a:t>false positive </a:t>
            </a:r>
            <a:r>
              <a:rPr lang="en-US" altLang="en-US" dirty="0" smtClean="0"/>
              <a:t>occurs when a biometric is scanned and allows access to someone who is not authorized.</a:t>
            </a:r>
          </a:p>
          <a:p>
            <a:pPr lvl="1"/>
            <a:r>
              <a:rPr lang="en-US" altLang="en-US" dirty="0" smtClean="0"/>
              <a:t>For example, two people who have very similar fingerprints might be recognized as the same person by the computer, which grants access to the wrong person.</a:t>
            </a:r>
          </a:p>
        </p:txBody>
      </p:sp>
    </p:spTree>
    <p:extLst>
      <p:ext uri="{BB962C8B-B14F-4D97-AF65-F5344CB8AC3E}">
        <p14:creationId xmlns:p14="http://schemas.microsoft.com/office/powerpoint/2010/main" val="2310790730"/>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ChangeArrowheads="1"/>
          </p:cNvSpPr>
          <p:nvPr>
            <p:ph type="title"/>
          </p:nvPr>
        </p:nvSpPr>
        <p:spPr/>
        <p:txBody>
          <a:bodyPr/>
          <a:lstStyle/>
          <a:p>
            <a:r>
              <a:rPr lang="en-US" altLang="en-US" dirty="0" smtClean="0"/>
              <a:t>False Negatives</a:t>
            </a:r>
          </a:p>
        </p:txBody>
      </p:sp>
      <p:sp>
        <p:nvSpPr>
          <p:cNvPr id="147459" name="Rectangle 3"/>
          <p:cNvSpPr>
            <a:spLocks noGrp="1" noChangeArrowheads="1"/>
          </p:cNvSpPr>
          <p:nvPr>
            <p:ph idx="1"/>
          </p:nvPr>
        </p:nvSpPr>
        <p:spPr/>
        <p:txBody>
          <a:bodyPr/>
          <a:lstStyle/>
          <a:p>
            <a:r>
              <a:rPr lang="en-US" altLang="en-US" dirty="0" smtClean="0"/>
              <a:t>A </a:t>
            </a:r>
            <a:r>
              <a:rPr lang="en-US" altLang="en-US" b="1" dirty="0" smtClean="0"/>
              <a:t>false negative </a:t>
            </a:r>
            <a:r>
              <a:rPr lang="en-US" altLang="en-US" dirty="0" smtClean="0"/>
              <a:t>occurs when the system denies access to someone who is actually authorized</a:t>
            </a:r>
          </a:p>
          <a:p>
            <a:pPr lvl="1"/>
            <a:r>
              <a:rPr lang="en-US" altLang="en-US" dirty="0" smtClean="0"/>
              <a:t>For example, a user at the hand geometry scanner forgot to wear a ring he usually wears, and the computer doesn’t recognize his hand and denies him access.</a:t>
            </a:r>
          </a:p>
        </p:txBody>
      </p:sp>
    </p:spTree>
    <p:extLst>
      <p:ext uri="{BB962C8B-B14F-4D97-AF65-F5344CB8AC3E}">
        <p14:creationId xmlns:p14="http://schemas.microsoft.com/office/powerpoint/2010/main" val="521271973"/>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r>
              <a:rPr lang="en-US" altLang="en-US" dirty="0" smtClean="0"/>
              <a:t>False Positives and False Negatives</a:t>
            </a:r>
          </a:p>
        </p:txBody>
      </p:sp>
      <p:sp>
        <p:nvSpPr>
          <p:cNvPr id="149507" name="Rectangle 3"/>
          <p:cNvSpPr>
            <a:spLocks noGrp="1" noChangeArrowheads="1"/>
          </p:cNvSpPr>
          <p:nvPr>
            <p:ph idx="1"/>
          </p:nvPr>
        </p:nvSpPr>
        <p:spPr/>
        <p:txBody>
          <a:bodyPr/>
          <a:lstStyle/>
          <a:p>
            <a:r>
              <a:rPr lang="en-US" altLang="en-US" dirty="0" smtClean="0"/>
              <a:t>When a decision is made on information and an associated range of probabilities, the conditions exist for a false decision. </a:t>
            </a:r>
          </a:p>
          <a:p>
            <a:pPr lvl="1"/>
            <a:r>
              <a:rPr lang="en-US" altLang="en-US" dirty="0" smtClean="0"/>
              <a:t>When there is an overlapping area, it is typically referred to as the false positive and false negative rate.</a:t>
            </a:r>
          </a:p>
        </p:txBody>
      </p:sp>
    </p:spTree>
    <p:extLst>
      <p:ext uri="{BB962C8B-B14F-4D97-AF65-F5344CB8AC3E}">
        <p14:creationId xmlns:p14="http://schemas.microsoft.com/office/powerpoint/2010/main" val="333304463"/>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b="15475"/>
          <a:stretch/>
        </p:blipFill>
        <p:spPr>
          <a:xfrm>
            <a:off x="1823653" y="1905000"/>
            <a:ext cx="5496693" cy="2753833"/>
          </a:xfrm>
          <a:prstGeom prst="rect">
            <a:avLst/>
          </a:prstGeom>
        </p:spPr>
      </p:pic>
      <p:sp>
        <p:nvSpPr>
          <p:cNvPr id="2" name="Content Placeholder 1"/>
          <p:cNvSpPr>
            <a:spLocks noGrp="1"/>
          </p:cNvSpPr>
          <p:nvPr>
            <p:ph sz="quarter" idx="13"/>
          </p:nvPr>
        </p:nvSpPr>
        <p:spPr>
          <a:xfrm>
            <a:off x="609600" y="4876800"/>
            <a:ext cx="7924800" cy="457200"/>
          </a:xfrm>
        </p:spPr>
        <p:txBody>
          <a:bodyPr/>
          <a:lstStyle/>
          <a:p>
            <a:r>
              <a:rPr lang="en-US" dirty="0"/>
              <a:t>Figure 8.13 Overlapping </a:t>
            </a:r>
            <a:r>
              <a:rPr lang="en-US" dirty="0" smtClean="0"/>
              <a:t>probabilities</a:t>
            </a:r>
            <a:endParaRPr lang="en-US" dirty="0"/>
          </a:p>
        </p:txBody>
      </p:sp>
    </p:spTree>
    <p:extLst>
      <p:ext uri="{BB962C8B-B14F-4D97-AF65-F5344CB8AC3E}">
        <p14:creationId xmlns:p14="http://schemas.microsoft.com/office/powerpoint/2010/main" val="30895762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Title 1"/>
          <p:cNvSpPr>
            <a:spLocks noGrp="1"/>
          </p:cNvSpPr>
          <p:nvPr>
            <p:ph type="title"/>
          </p:nvPr>
        </p:nvSpPr>
        <p:spPr/>
        <p:txBody>
          <a:bodyPr/>
          <a:lstStyle/>
          <a:p>
            <a:r>
              <a:rPr lang="en-US" altLang="en-US" dirty="0" smtClean="0"/>
              <a:t>The Security Problem (</a:t>
            </a:r>
            <a:r>
              <a:rPr lang="en-US" altLang="en-US" i="1" dirty="0" smtClean="0"/>
              <a:t>continued</a:t>
            </a:r>
            <a:r>
              <a:rPr lang="en-US" altLang="en-US" dirty="0" smtClean="0"/>
              <a:t>)</a:t>
            </a:r>
          </a:p>
        </p:txBody>
      </p:sp>
      <p:sp>
        <p:nvSpPr>
          <p:cNvPr id="14338" name="Rectangle 3"/>
          <p:cNvSpPr>
            <a:spLocks noGrp="1" noChangeArrowheads="1"/>
          </p:cNvSpPr>
          <p:nvPr>
            <p:ph idx="1"/>
          </p:nvPr>
        </p:nvSpPr>
        <p:spPr/>
        <p:txBody>
          <a:bodyPr/>
          <a:lstStyle/>
          <a:p>
            <a:r>
              <a:rPr lang="en-US" altLang="en-US" dirty="0" smtClean="0"/>
              <a:t>Physically securing information assets does not mean just the servers.</a:t>
            </a:r>
          </a:p>
          <a:p>
            <a:pPr lvl="1"/>
            <a:r>
              <a:rPr lang="en-US" altLang="en-US" dirty="0" smtClean="0"/>
              <a:t>It means protecting physical access to all the organization’s computers and its entire network infrastructure.</a:t>
            </a:r>
          </a:p>
          <a:p>
            <a:endParaRPr lang="en-US" altLang="en-US" dirty="0" smtClean="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 b="15778"/>
          <a:stretch/>
        </p:blipFill>
        <p:spPr>
          <a:xfrm>
            <a:off x="1642653" y="1905000"/>
            <a:ext cx="5858693" cy="3064900"/>
          </a:xfrm>
          <a:prstGeom prst="rect">
            <a:avLst/>
          </a:prstGeom>
        </p:spPr>
      </p:pic>
      <p:sp>
        <p:nvSpPr>
          <p:cNvPr id="3" name="Content Placeholder 2"/>
          <p:cNvSpPr>
            <a:spLocks noGrp="1"/>
          </p:cNvSpPr>
          <p:nvPr>
            <p:ph sz="quarter" idx="13"/>
          </p:nvPr>
        </p:nvSpPr>
        <p:spPr>
          <a:xfrm>
            <a:off x="609600" y="5105400"/>
            <a:ext cx="7924800" cy="457200"/>
          </a:xfrm>
        </p:spPr>
        <p:txBody>
          <a:bodyPr/>
          <a:lstStyle/>
          <a:p>
            <a:r>
              <a:rPr lang="en-US" dirty="0"/>
              <a:t>Figure 8.14 False </a:t>
            </a:r>
            <a:r>
              <a:rPr lang="en-US" dirty="0" smtClean="0"/>
              <a:t>positive</a:t>
            </a:r>
            <a:endParaRPr lang="en-US" dirty="0"/>
          </a:p>
        </p:txBody>
      </p:sp>
    </p:spTree>
    <p:extLst>
      <p:ext uri="{BB962C8B-B14F-4D97-AF65-F5344CB8AC3E}">
        <p14:creationId xmlns:p14="http://schemas.microsoft.com/office/powerpoint/2010/main" val="15071828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13866"/>
          <a:stretch/>
        </p:blipFill>
        <p:spPr>
          <a:xfrm>
            <a:off x="1666469" y="2275975"/>
            <a:ext cx="5811061" cy="3093468"/>
          </a:xfrm>
          <a:prstGeom prst="rect">
            <a:avLst/>
          </a:prstGeom>
        </p:spPr>
      </p:pic>
      <p:sp>
        <p:nvSpPr>
          <p:cNvPr id="2" name="Content Placeholder 1"/>
          <p:cNvSpPr>
            <a:spLocks noGrp="1"/>
          </p:cNvSpPr>
          <p:nvPr>
            <p:ph sz="quarter" idx="13"/>
          </p:nvPr>
        </p:nvSpPr>
        <p:spPr>
          <a:xfrm>
            <a:off x="609600" y="5410200"/>
            <a:ext cx="7924800" cy="457200"/>
          </a:xfrm>
        </p:spPr>
        <p:txBody>
          <a:bodyPr/>
          <a:lstStyle/>
          <a:p>
            <a:r>
              <a:rPr lang="en-US" dirty="0"/>
              <a:t>Figure 8.15 False negative</a:t>
            </a:r>
          </a:p>
          <a:p>
            <a:endParaRPr lang="en-US" dirty="0"/>
          </a:p>
        </p:txBody>
      </p:sp>
    </p:spTree>
    <p:extLst>
      <p:ext uri="{BB962C8B-B14F-4D97-AF65-F5344CB8AC3E}">
        <p14:creationId xmlns:p14="http://schemas.microsoft.com/office/powerpoint/2010/main" val="32127661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r>
              <a:rPr lang="en-US" altLang="en-US" dirty="0" smtClean="0"/>
              <a:t>False Positives and False Negatives (continued)</a:t>
            </a:r>
          </a:p>
        </p:txBody>
      </p:sp>
      <p:sp>
        <p:nvSpPr>
          <p:cNvPr id="157699" name="Rectangle 3"/>
          <p:cNvSpPr>
            <a:spLocks noGrp="1" noChangeArrowheads="1"/>
          </p:cNvSpPr>
          <p:nvPr>
            <p:ph idx="1"/>
          </p:nvPr>
        </p:nvSpPr>
        <p:spPr/>
        <p:txBody>
          <a:bodyPr/>
          <a:lstStyle/>
          <a:p>
            <a:r>
              <a:rPr lang="en-US" altLang="en-US" dirty="0" smtClean="0"/>
              <a:t>To solve the false positive and false negative issue, the probabilistic engine must produce two sets of curves that do not overlap.</a:t>
            </a:r>
          </a:p>
          <a:p>
            <a:r>
              <a:rPr lang="en-US" altLang="en-US" dirty="0" smtClean="0"/>
              <a:t>A more realistic situation has the two curves crossing over at some point, and this point is known as the crossover error rate (CER). </a:t>
            </a:r>
          </a:p>
          <a:p>
            <a:pPr lvl="1"/>
            <a:r>
              <a:rPr lang="en-US" altLang="en-US" dirty="0" smtClean="0"/>
              <a:t>The CER is the point where the false acceptance and false rejection rates are equal.</a:t>
            </a:r>
          </a:p>
        </p:txBody>
      </p:sp>
    </p:spTree>
    <p:extLst>
      <p:ext uri="{BB962C8B-B14F-4D97-AF65-F5344CB8AC3E}">
        <p14:creationId xmlns:p14="http://schemas.microsoft.com/office/powerpoint/2010/main" val="747599225"/>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18631"/>
          <a:stretch/>
        </p:blipFill>
        <p:spPr>
          <a:xfrm>
            <a:off x="1680759" y="2667000"/>
            <a:ext cx="5782482" cy="2340935"/>
          </a:xfrm>
          <a:prstGeom prst="rect">
            <a:avLst/>
          </a:prstGeom>
        </p:spPr>
      </p:pic>
      <p:sp>
        <p:nvSpPr>
          <p:cNvPr id="4" name="TextBox 3"/>
          <p:cNvSpPr txBox="1"/>
          <p:nvPr/>
        </p:nvSpPr>
        <p:spPr>
          <a:xfrm>
            <a:off x="1219200" y="5269468"/>
            <a:ext cx="6815882" cy="369332"/>
          </a:xfrm>
          <a:prstGeom prst="rect">
            <a:avLst/>
          </a:prstGeom>
          <a:noFill/>
        </p:spPr>
        <p:txBody>
          <a:bodyPr wrap="square" rtlCol="0">
            <a:spAutoFit/>
          </a:bodyPr>
          <a:lstStyle/>
          <a:p>
            <a:pPr algn="ctr"/>
            <a:r>
              <a:rPr lang="en-US" dirty="0">
                <a:latin typeface="+mj-lt"/>
              </a:rPr>
              <a:t>Figure 8.16 Desired situation</a:t>
            </a:r>
          </a:p>
        </p:txBody>
      </p:sp>
    </p:spTree>
    <p:extLst>
      <p:ext uri="{BB962C8B-B14F-4D97-AF65-F5344CB8AC3E}">
        <p14:creationId xmlns:p14="http://schemas.microsoft.com/office/powerpoint/2010/main" val="372274874"/>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r>
              <a:rPr lang="en-US" altLang="en-US" dirty="0" smtClean="0"/>
              <a:t>Other Issues with Biometrics</a:t>
            </a:r>
          </a:p>
        </p:txBody>
      </p:sp>
      <p:sp>
        <p:nvSpPr>
          <p:cNvPr id="161795" name="Rectangle 3"/>
          <p:cNvSpPr>
            <a:spLocks noGrp="1" noChangeArrowheads="1"/>
          </p:cNvSpPr>
          <p:nvPr>
            <p:ph idx="1"/>
          </p:nvPr>
        </p:nvSpPr>
        <p:spPr/>
        <p:txBody>
          <a:bodyPr/>
          <a:lstStyle/>
          <a:p>
            <a:r>
              <a:rPr lang="en-US" altLang="en-US" dirty="0" smtClean="0"/>
              <a:t>Another concern with biometrics: if someone is able to steal the uniqueness factor that the machine scans</a:t>
            </a:r>
          </a:p>
          <a:p>
            <a:pPr lvl="1"/>
            <a:r>
              <a:rPr lang="en-US" altLang="en-US" dirty="0" smtClean="0"/>
              <a:t>Your fingerprint from a glass, for example, is able to reproduce that factor in a substance that fools the scanner, that person now has your access privileges.</a:t>
            </a:r>
          </a:p>
          <a:p>
            <a:r>
              <a:rPr lang="en-US" altLang="en-US" dirty="0" smtClean="0"/>
              <a:t>Another problem with biometrics is that parts of the human body can change.</a:t>
            </a:r>
          </a:p>
          <a:p>
            <a:endParaRPr lang="en-US" altLang="en-US" dirty="0" smtClean="0"/>
          </a:p>
        </p:txBody>
      </p:sp>
    </p:spTree>
    <p:extLst>
      <p:ext uri="{BB962C8B-B14F-4D97-AF65-F5344CB8AC3E}">
        <p14:creationId xmlns:p14="http://schemas.microsoft.com/office/powerpoint/2010/main" val="3547632280"/>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ChangeArrowheads="1"/>
          </p:cNvSpPr>
          <p:nvPr>
            <p:ph type="title"/>
          </p:nvPr>
        </p:nvSpPr>
        <p:spPr/>
        <p:txBody>
          <a:bodyPr/>
          <a:lstStyle/>
          <a:p>
            <a:r>
              <a:rPr lang="en-US" altLang="en-US" dirty="0" smtClean="0"/>
              <a:t>Multiple-Factor Authentication</a:t>
            </a:r>
          </a:p>
        </p:txBody>
      </p:sp>
      <p:sp>
        <p:nvSpPr>
          <p:cNvPr id="163843" name="Rectangle 3"/>
          <p:cNvSpPr>
            <a:spLocks noGrp="1" noChangeArrowheads="1"/>
          </p:cNvSpPr>
          <p:nvPr>
            <p:ph idx="1"/>
          </p:nvPr>
        </p:nvSpPr>
        <p:spPr/>
        <p:txBody>
          <a:bodyPr/>
          <a:lstStyle/>
          <a:p>
            <a:r>
              <a:rPr lang="en-US" altLang="en-US" b="1" dirty="0" smtClean="0"/>
              <a:t>Multiple-factor authentication </a:t>
            </a:r>
            <a:r>
              <a:rPr lang="en-US" altLang="en-US" dirty="0" smtClean="0"/>
              <a:t>is simply the combination of two or more types of authentication.</a:t>
            </a:r>
          </a:p>
          <a:p>
            <a:r>
              <a:rPr lang="en-US" altLang="en-US" dirty="0" smtClean="0"/>
              <a:t>Three broad categories of authentication can be used: </a:t>
            </a:r>
          </a:p>
          <a:p>
            <a:pPr lvl="1"/>
            <a:r>
              <a:rPr lang="en-US" altLang="en-US" dirty="0" smtClean="0"/>
              <a:t>What you are (for example, biometrics)</a:t>
            </a:r>
          </a:p>
          <a:p>
            <a:pPr lvl="1"/>
            <a:r>
              <a:rPr lang="en-US" altLang="en-US" dirty="0" smtClean="0"/>
              <a:t>What you have (for instance, tokens)</a:t>
            </a:r>
          </a:p>
          <a:p>
            <a:pPr lvl="1"/>
            <a:r>
              <a:rPr lang="en-US" altLang="en-US" dirty="0" smtClean="0"/>
              <a:t>What you know (passwords and other information)</a:t>
            </a:r>
          </a:p>
        </p:txBody>
      </p:sp>
    </p:spTree>
    <p:extLst>
      <p:ext uri="{BB962C8B-B14F-4D97-AF65-F5344CB8AC3E}">
        <p14:creationId xmlns:p14="http://schemas.microsoft.com/office/powerpoint/2010/main" val="241248092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b="8687"/>
          <a:stretch/>
        </p:blipFill>
        <p:spPr>
          <a:xfrm>
            <a:off x="929207" y="1202427"/>
            <a:ext cx="7285587" cy="4592318"/>
          </a:xfrm>
          <a:prstGeom prst="rect">
            <a:avLst/>
          </a:prstGeom>
        </p:spPr>
      </p:pic>
      <p:sp>
        <p:nvSpPr>
          <p:cNvPr id="7" name="Content Placeholder 6"/>
          <p:cNvSpPr>
            <a:spLocks noGrp="1"/>
          </p:cNvSpPr>
          <p:nvPr>
            <p:ph sz="quarter" idx="13"/>
          </p:nvPr>
        </p:nvSpPr>
        <p:spPr/>
        <p:txBody>
          <a:bodyPr/>
          <a:lstStyle/>
          <a:p>
            <a:r>
              <a:rPr lang="en-US" dirty="0" smtClean="0"/>
              <a:t>Figure 8.1 Using a lower-privilege machine to get at sensitive information</a:t>
            </a:r>
          </a:p>
          <a:p>
            <a:endParaRPr lang="en-US"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 Role of People in Security</Template>
  <TotalTime>5290</TotalTime>
  <Words>11559</Words>
  <Application>Microsoft Office PowerPoint</Application>
  <PresentationFormat>On-screen Show (4:3)</PresentationFormat>
  <Paragraphs>618</Paragraphs>
  <Slides>85</Slides>
  <Notes>79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85</vt:i4>
      </vt:variant>
    </vt:vector>
  </HeadingPairs>
  <TitlesOfParts>
    <vt:vector size="90" baseType="lpstr">
      <vt:lpstr>ヒラギノ角ゴ Pro W3</vt:lpstr>
      <vt:lpstr>Arial</vt:lpstr>
      <vt:lpstr>Calibri</vt:lpstr>
      <vt:lpstr>Century</vt:lpstr>
      <vt:lpstr>Office Theme</vt:lpstr>
      <vt:lpstr>Module 3 Physical Security – Part 1</vt:lpstr>
      <vt:lpstr>Module 3 Learning Objectives</vt:lpstr>
      <vt:lpstr>Module 3 Focus</vt:lpstr>
      <vt:lpstr>Module 3 Learning Resources</vt:lpstr>
      <vt:lpstr>Key Terms</vt:lpstr>
      <vt:lpstr>Key Terms (continued)</vt:lpstr>
      <vt:lpstr>The Security Problem</vt:lpstr>
      <vt:lpstr>The Security Problem (continued)</vt:lpstr>
      <vt:lpstr>PowerPoint Presentation</vt:lpstr>
      <vt:lpstr>PowerPoint Presentation</vt:lpstr>
      <vt:lpstr>Bootdisks</vt:lpstr>
      <vt:lpstr>Bootdisks (continued)</vt:lpstr>
      <vt:lpstr>LiveCDs</vt:lpstr>
      <vt:lpstr>LiveCDs (continued)</vt:lpstr>
      <vt:lpstr>PowerPoint Presentation</vt:lpstr>
      <vt:lpstr>Drive Imaging</vt:lpstr>
      <vt:lpstr>Drive Imaging (continued)</vt:lpstr>
      <vt:lpstr>Drive Imaging (continued)</vt:lpstr>
      <vt:lpstr>Physical Security Safeguards</vt:lpstr>
      <vt:lpstr>Walls and Guards</vt:lpstr>
      <vt:lpstr>Walls and Guards (continued)</vt:lpstr>
      <vt:lpstr>Fences</vt:lpstr>
      <vt:lpstr>Guards</vt:lpstr>
      <vt:lpstr>Physical Access Controls and Monitoring</vt:lpstr>
      <vt:lpstr>Locks</vt:lpstr>
      <vt:lpstr>PowerPoint Presentation</vt:lpstr>
      <vt:lpstr>PowerPoint Presentation</vt:lpstr>
      <vt:lpstr>Locks (continued)</vt:lpstr>
      <vt:lpstr>Layered Access</vt:lpstr>
      <vt:lpstr>PowerPoint Presentation</vt:lpstr>
      <vt:lpstr>Electronic Access Control Systems</vt:lpstr>
      <vt:lpstr>Electronic Access Control Systems (continued)</vt:lpstr>
      <vt:lpstr>Electronic Access Control Systems (continued)</vt:lpstr>
      <vt:lpstr>Doors</vt:lpstr>
      <vt:lpstr>Cameras</vt:lpstr>
      <vt:lpstr>Cameras (continued)</vt:lpstr>
      <vt:lpstr>PowerPoint Presentation</vt:lpstr>
      <vt:lpstr>Alarms</vt:lpstr>
      <vt:lpstr>Convergence</vt:lpstr>
      <vt:lpstr>Policies and Procedures</vt:lpstr>
      <vt:lpstr>Module 3 Physical Security</vt:lpstr>
      <vt:lpstr>BIOS</vt:lpstr>
      <vt:lpstr>UEFI</vt:lpstr>
      <vt:lpstr>USB</vt:lpstr>
      <vt:lpstr>USB (continued)</vt:lpstr>
      <vt:lpstr>Autoplay</vt:lpstr>
      <vt:lpstr>PowerPoint Presentation</vt:lpstr>
      <vt:lpstr>PowerPoint Presentation</vt:lpstr>
      <vt:lpstr>Device Theft</vt:lpstr>
      <vt:lpstr>Device Theft (continued)</vt:lpstr>
      <vt:lpstr>Environmental Controls</vt:lpstr>
      <vt:lpstr>Fire Suppression</vt:lpstr>
      <vt:lpstr>Water-Based Fire Suppression Systems</vt:lpstr>
      <vt:lpstr>Halon-Based Fire Suppression Systems</vt:lpstr>
      <vt:lpstr>Clean-Agent Fire Suppression Systems</vt:lpstr>
      <vt:lpstr>Clean-Agent Fire Suppression Systems (continued)</vt:lpstr>
      <vt:lpstr>Clean-Agent Fire Suppression Systems (continued)</vt:lpstr>
      <vt:lpstr>Handheld Fire Extinguishers</vt:lpstr>
      <vt:lpstr>PowerPoint Presentation</vt:lpstr>
      <vt:lpstr>Fire Detection Devices</vt:lpstr>
      <vt:lpstr>Fire Detection Devices (continued)</vt:lpstr>
      <vt:lpstr>PowerPoint Presentation</vt:lpstr>
      <vt:lpstr>Fire Detection Devices (continued)</vt:lpstr>
      <vt:lpstr>Power Protection</vt:lpstr>
      <vt:lpstr>UPS</vt:lpstr>
      <vt:lpstr>Backup Power and Cable Shielding</vt:lpstr>
      <vt:lpstr>Backup Power and Cable Shielding (continued)</vt:lpstr>
      <vt:lpstr>Electromagnetic Interference</vt:lpstr>
      <vt:lpstr>Electronic Access Control Systems</vt:lpstr>
      <vt:lpstr>Electronic Access Control Systems (continued)</vt:lpstr>
      <vt:lpstr>PowerPoint Presentation</vt:lpstr>
      <vt:lpstr>Electronic Access Control Systems (continued)</vt:lpstr>
      <vt:lpstr>Access Tokens</vt:lpstr>
      <vt:lpstr>Biometrics</vt:lpstr>
      <vt:lpstr>PowerPoint Presentation</vt:lpstr>
      <vt:lpstr>False Positives</vt:lpstr>
      <vt:lpstr>False Negatives</vt:lpstr>
      <vt:lpstr>False Positives and False Negatives</vt:lpstr>
      <vt:lpstr>PowerPoint Presentation</vt:lpstr>
      <vt:lpstr>PowerPoint Presentation</vt:lpstr>
      <vt:lpstr>PowerPoint Presentation</vt:lpstr>
      <vt:lpstr>False Positives and False Negatives (continued)</vt:lpstr>
      <vt:lpstr>PowerPoint Presentation</vt:lpstr>
      <vt:lpstr>Other Issues with Biometrics</vt:lpstr>
      <vt:lpstr>Multiple-Factor Authentication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 Security</dc:title>
  <dc:creator>Dee Mike</dc:creator>
  <cp:lastModifiedBy>Jianming Yong</cp:lastModifiedBy>
  <cp:revision>378</cp:revision>
  <cp:lastPrinted>2015-10-20T12:14:04Z</cp:lastPrinted>
  <dcterms:created xsi:type="dcterms:W3CDTF">2010-03-19T19:23:12Z</dcterms:created>
  <dcterms:modified xsi:type="dcterms:W3CDTF">2018-11-14T08:07:21Z</dcterms:modified>
</cp:coreProperties>
</file>